
<file path=[Content_Types].xml><?xml version="1.0" encoding="utf-8"?>
<Types xmlns="http://schemas.openxmlformats.org/package/2006/content-types">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14563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48915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369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185089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132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165813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02934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08680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180569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E062-01A8-4ADC-8FB8-FDAAF5D07334}"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162152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70E062-01A8-4ADC-8FB8-FDAAF5D0733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50301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70E062-01A8-4ADC-8FB8-FDAAF5D07334}"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58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70E062-01A8-4ADC-8FB8-FDAAF5D07334}"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71428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E062-01A8-4ADC-8FB8-FDAAF5D07334}"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222381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E062-01A8-4ADC-8FB8-FDAAF5D0733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44757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E062-01A8-4ADC-8FB8-FDAAF5D07334}"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E4BD8-D3CF-49A5-9431-0FB9C3AC9325}" type="slidenum">
              <a:rPr lang="en-US" smtClean="0"/>
              <a:t>‹#›</a:t>
            </a:fld>
            <a:endParaRPr lang="en-US"/>
          </a:p>
        </p:txBody>
      </p:sp>
    </p:spTree>
    <p:extLst>
      <p:ext uri="{BB962C8B-B14F-4D97-AF65-F5344CB8AC3E}">
        <p14:creationId xmlns:p14="http://schemas.microsoft.com/office/powerpoint/2010/main" val="314355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70E062-01A8-4ADC-8FB8-FDAAF5D07334}" type="datetimeFigureOut">
              <a:rPr lang="en-US" smtClean="0"/>
              <a:t>7/22/2022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1E4BD8-D3CF-49A5-9431-0FB9C3AC9325}" type="slidenum">
              <a:rPr lang="en-US" smtClean="0"/>
              <a:t>‹#›</a:t>
            </a:fld>
            <a:endParaRPr lang="en-US"/>
          </a:p>
        </p:txBody>
      </p:sp>
    </p:spTree>
    <p:extLst>
      <p:ext uri="{BB962C8B-B14F-4D97-AF65-F5344CB8AC3E}">
        <p14:creationId xmlns:p14="http://schemas.microsoft.com/office/powerpoint/2010/main" val="93189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445" y="1039236"/>
            <a:ext cx="6057899" cy="3626282"/>
          </a:xfrm>
        </p:spPr>
        <p:txBody>
          <a:bodyPr/>
          <a:lstStyle/>
          <a:p>
            <a:endParaRPr lang="en-US" dirty="0">
              <a:ln w="0"/>
              <a:solidFill>
                <a:schemeClr val="accent1"/>
              </a:solidFill>
              <a:effectLst>
                <a:outerShdw blurRad="38100" dist="25400" dir="5400000" algn="ctr" rotWithShape="0">
                  <a:srgbClr val="6E747A">
                    <a:alpha val="43000"/>
                  </a:srgbClr>
                </a:outerShdw>
              </a:effectLst>
            </a:endParaRPr>
          </a:p>
        </p:txBody>
      </p:sp>
      <p:sp>
        <p:nvSpPr>
          <p:cNvPr id="3" name="Subtitle 2"/>
          <p:cNvSpPr>
            <a:spLocks noGrp="1"/>
          </p:cNvSpPr>
          <p:nvPr>
            <p:ph type="subTitle" idx="1"/>
          </p:nvPr>
        </p:nvSpPr>
        <p:spPr>
          <a:xfrm>
            <a:off x="296408" y="5214614"/>
            <a:ext cx="7766936" cy="1096899"/>
          </a:xfrm>
        </p:spPr>
        <p:txBody>
          <a:bodyPr/>
          <a:lstStyle/>
          <a:p>
            <a:r>
              <a:rPr lang="fa-IR" b="1" dirty="0" smtClean="0">
                <a:ln w="22225">
                  <a:solidFill>
                    <a:schemeClr val="accent2"/>
                  </a:solidFill>
                  <a:prstDash val="solid"/>
                </a:ln>
                <a:solidFill>
                  <a:schemeClr val="accent2">
                    <a:lumMod val="40000"/>
                    <a:lumOff val="60000"/>
                  </a:schemeClr>
                </a:solidFill>
              </a:rPr>
              <a:t>راهنمای گزارش گیری سیستم پرسنلی</a:t>
            </a:r>
          </a:p>
          <a:p>
            <a:r>
              <a:rPr lang="fa-IR" b="1" dirty="0" smtClean="0">
                <a:ln w="22225">
                  <a:solidFill>
                    <a:schemeClr val="accent2"/>
                  </a:solidFill>
                  <a:prstDash val="solid"/>
                </a:ln>
                <a:solidFill>
                  <a:schemeClr val="accent2">
                    <a:lumMod val="40000"/>
                    <a:lumOff val="60000"/>
                  </a:schemeClr>
                </a:solidFill>
              </a:rPr>
              <a:t>تهیه کننده : جواد خرامان </a:t>
            </a:r>
            <a:endParaRPr lang="en-US" b="1" dirty="0">
              <a:ln w="22225">
                <a:solidFill>
                  <a:schemeClr val="accent2"/>
                </a:solidFill>
                <a:prstDash val="solid"/>
              </a:ln>
              <a:solidFill>
                <a:schemeClr val="accent2">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982" y="1039235"/>
            <a:ext cx="6722918" cy="3709409"/>
          </a:xfrm>
          <a:prstGeom prst="rect">
            <a:avLst/>
          </a:prstGeom>
        </p:spPr>
      </p:pic>
    </p:spTree>
    <p:extLst>
      <p:ext uri="{BB962C8B-B14F-4D97-AF65-F5344CB8AC3E}">
        <p14:creationId xmlns:p14="http://schemas.microsoft.com/office/powerpoint/2010/main" val="1444080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348919"/>
            <a:ext cx="6390987" cy="852055"/>
          </a:xfrm>
        </p:spPr>
        <p:txBody>
          <a:bodyPr>
            <a:normAutofit/>
          </a:bodyPr>
          <a:lstStyle/>
          <a:p>
            <a:pPr algn="r"/>
            <a:r>
              <a:rPr lang="fa-IR" sz="2000" dirty="0">
                <a:solidFill>
                  <a:schemeClr val="accent2">
                    <a:lumMod val="50000"/>
                  </a:schemeClr>
                </a:solidFill>
                <a:cs typeface="B Nazanin" panose="00000400000000000000" pitchFamily="2" charset="-78"/>
              </a:rPr>
              <a:t>گزارش کامل شد حالا می خواهیم اطلاعات را به صورت </a:t>
            </a:r>
            <a:r>
              <a:rPr lang="fa-IR" sz="2000" dirty="0" smtClean="0">
                <a:solidFill>
                  <a:schemeClr val="accent2">
                    <a:lumMod val="50000"/>
                  </a:schemeClr>
                </a:solidFill>
                <a:cs typeface="B Nazanin" panose="00000400000000000000" pitchFamily="2" charset="-78"/>
              </a:rPr>
              <a:t> اکسل </a:t>
            </a:r>
            <a:r>
              <a:rPr lang="fa-IR" sz="2000" dirty="0">
                <a:solidFill>
                  <a:schemeClr val="accent2">
                    <a:lumMod val="50000"/>
                  </a:schemeClr>
                </a:solidFill>
                <a:cs typeface="B Nazanin" panose="00000400000000000000" pitchFamily="2" charset="-78"/>
              </a:rPr>
              <a:t>ذخیره </a:t>
            </a:r>
            <a:r>
              <a:rPr lang="fa-IR" sz="2000" dirty="0" smtClean="0">
                <a:solidFill>
                  <a:schemeClr val="accent2">
                    <a:lumMod val="50000"/>
                  </a:schemeClr>
                </a:solidFill>
                <a:cs typeface="B Nazanin" panose="00000400000000000000" pitchFamily="2" charset="-78"/>
              </a:rPr>
              <a:t>کنیم</a:t>
            </a:r>
            <a:endParaRPr lang="en-US" sz="3200" dirty="0">
              <a:solidFill>
                <a:schemeClr val="accent2">
                  <a:lumMod val="50000"/>
                </a:schemeClr>
              </a:solidFill>
            </a:endParaRPr>
          </a:p>
        </p:txBody>
      </p:sp>
      <p:sp>
        <p:nvSpPr>
          <p:cNvPr id="3" name="Text Placeholder 2"/>
          <p:cNvSpPr>
            <a:spLocks noGrp="1"/>
          </p:cNvSpPr>
          <p:nvPr>
            <p:ph type="body" idx="1"/>
          </p:nvPr>
        </p:nvSpPr>
        <p:spPr>
          <a:xfrm>
            <a:off x="862445" y="2732810"/>
            <a:ext cx="7377546" cy="3480954"/>
          </a:xfrm>
        </p:spPr>
        <p:txBody>
          <a:bodyPr>
            <a:normAutofit fontScale="25000" lnSpcReduction="20000"/>
          </a:bodyPr>
          <a:lstStyle/>
          <a:p>
            <a:endParaRPr lang="fa-IR" dirty="0" smtClean="0"/>
          </a:p>
          <a:p>
            <a:endParaRPr lang="fa-IR" dirty="0"/>
          </a:p>
          <a:p>
            <a:endParaRPr lang="fa-IR" dirty="0" smtClean="0"/>
          </a:p>
          <a:p>
            <a:endParaRPr lang="fa-IR" dirty="0"/>
          </a:p>
          <a:p>
            <a:endParaRPr lang="fa-IR" dirty="0" smtClean="0"/>
          </a:p>
          <a:p>
            <a:endParaRPr lang="en-US" dirty="0" smtClean="0"/>
          </a:p>
          <a:p>
            <a:endParaRPr lang="en-US" dirty="0"/>
          </a:p>
          <a:p>
            <a:endParaRPr lang="fa-IR" dirty="0"/>
          </a:p>
          <a:p>
            <a:pPr algn="r"/>
            <a:r>
              <a:rPr lang="fa-IR" sz="5600" dirty="0" smtClean="0">
                <a:solidFill>
                  <a:schemeClr val="accent2">
                    <a:lumMod val="50000"/>
                  </a:schemeClr>
                </a:solidFill>
              </a:rPr>
              <a:t>به این صورت اطلاعات به صورت ا کسل در هر کجایی که دسترسی داشته باشیم ذخیره می شود.</a:t>
            </a:r>
          </a:p>
          <a:p>
            <a:pPr algn="r"/>
            <a:r>
              <a:rPr lang="fa-IR" sz="5600" dirty="0" smtClean="0">
                <a:solidFill>
                  <a:schemeClr val="accent2">
                    <a:lumMod val="50000"/>
                  </a:schemeClr>
                </a:solidFill>
              </a:rPr>
              <a:t>حالا این گزارش را می بندیم و می خواهیم این فرمت گزارش را ذخیره کنیم تا بعدها بتوانیم دوباره</a:t>
            </a:r>
          </a:p>
          <a:p>
            <a:pPr algn="r"/>
            <a:r>
              <a:rPr lang="fa-IR" sz="5600" dirty="0" smtClean="0">
                <a:solidFill>
                  <a:schemeClr val="accent2">
                    <a:lumMod val="50000"/>
                  </a:schemeClr>
                </a:solidFill>
              </a:rPr>
              <a:t>بدون نیاز به ساختن مجدد استفاده کنیم</a:t>
            </a:r>
            <a:endParaRPr lang="en-US" sz="5600" dirty="0" smtClean="0">
              <a:solidFill>
                <a:schemeClr val="accent2">
                  <a:lumMod val="50000"/>
                </a:schemeClr>
              </a:solidFill>
            </a:endParaRPr>
          </a:p>
          <a:p>
            <a:pPr algn="r"/>
            <a:r>
              <a:rPr lang="fa-IR" sz="5600" dirty="0" smtClean="0">
                <a:solidFill>
                  <a:schemeClr val="accent2">
                    <a:lumMod val="50000"/>
                  </a:schemeClr>
                </a:solidFill>
              </a:rPr>
              <a:t>در منوی گزارش شخصی روی فلاپی بزنید با درج نام گزارش آن را ذخیره کنید </a:t>
            </a:r>
            <a:r>
              <a:rPr lang="en-US" sz="5600" dirty="0" smtClean="0">
                <a:solidFill>
                  <a:schemeClr val="accent2">
                    <a:lumMod val="50000"/>
                  </a:schemeClr>
                </a:solidFill>
              </a:rPr>
              <a:t>)</a:t>
            </a:r>
            <a:r>
              <a:rPr lang="fa-IR" sz="5600" dirty="0" smtClean="0">
                <a:solidFill>
                  <a:schemeClr val="accent2">
                    <a:lumMod val="50000"/>
                  </a:schemeClr>
                </a:solidFill>
              </a:rPr>
              <a:t>نام گزارش بدون فاصله</a:t>
            </a:r>
          </a:p>
          <a:p>
            <a:pPr algn="r"/>
            <a:r>
              <a:rPr lang="fa-IR" sz="5600" dirty="0" smtClean="0">
                <a:solidFill>
                  <a:schemeClr val="accent2">
                    <a:lumMod val="50000"/>
                  </a:schemeClr>
                </a:solidFill>
              </a:rPr>
              <a:t>و بدون علائم و کوتاه تایپ شود </a:t>
            </a:r>
            <a:r>
              <a:rPr lang="en-US" dirty="0" smtClean="0"/>
              <a:t>(</a:t>
            </a:r>
            <a:endParaRPr lang="fa-IR" dirty="0" smtClean="0"/>
          </a:p>
          <a:p>
            <a:endParaRPr lang="en-US" dirty="0"/>
          </a:p>
        </p:txBody>
      </p:sp>
      <p:pic>
        <p:nvPicPr>
          <p:cNvPr id="4" name="Picture 3"/>
          <p:cNvPicPr>
            <a:picLocks noChangeAspect="1"/>
          </p:cNvPicPr>
          <p:nvPr/>
        </p:nvPicPr>
        <p:blipFill>
          <a:blip r:embed="rId2"/>
          <a:stretch>
            <a:fillRect/>
          </a:stretch>
        </p:blipFill>
        <p:spPr>
          <a:xfrm>
            <a:off x="1825691" y="1452810"/>
            <a:ext cx="5940001" cy="2560000"/>
          </a:xfrm>
          <a:prstGeom prst="rect">
            <a:avLst/>
          </a:prstGeom>
        </p:spPr>
      </p:pic>
    </p:spTree>
    <p:extLst>
      <p:ext uri="{BB962C8B-B14F-4D97-AF65-F5344CB8AC3E}">
        <p14:creationId xmlns:p14="http://schemas.microsoft.com/office/powerpoint/2010/main" val="3103758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2528" y="519546"/>
            <a:ext cx="7006282" cy="3054927"/>
          </a:xfrm>
          <a:prstGeom prst="rect">
            <a:avLst/>
          </a:prstGeom>
        </p:spPr>
      </p:pic>
      <p:sp>
        <p:nvSpPr>
          <p:cNvPr id="2" name="Title 1"/>
          <p:cNvSpPr>
            <a:spLocks noGrp="1"/>
          </p:cNvSpPr>
          <p:nvPr>
            <p:ph type="title"/>
          </p:nvPr>
        </p:nvSpPr>
        <p:spPr>
          <a:xfrm>
            <a:off x="1085408" y="3574473"/>
            <a:ext cx="7780521" cy="924790"/>
          </a:xfrm>
        </p:spPr>
        <p:txBody>
          <a:bodyPr>
            <a:normAutofit/>
          </a:bodyPr>
          <a:lstStyle/>
          <a:p>
            <a:pPr algn="r"/>
            <a:r>
              <a:rPr lang="fa-IR" sz="2000" dirty="0">
                <a:solidFill>
                  <a:schemeClr val="accent2">
                    <a:lumMod val="50000"/>
                  </a:schemeClr>
                </a:solidFill>
                <a:cs typeface="B Nazanin" panose="00000400000000000000" pitchFamily="2" charset="-78"/>
              </a:rPr>
              <a:t>اگر بخواهید گزارش بر اساس مدرک تحصیلی مرتب شود و مدرک های شبیه هم پیش هم نمایش</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یابند برای این کار مدرک تحصیلی را در کادر " گروه بر اساس" بگذارید و پیش نمایش را بزنید</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417563" y="4735266"/>
            <a:ext cx="8596668" cy="860400"/>
          </a:xfrm>
        </p:spPr>
        <p:txBody>
          <a:bodyPr>
            <a:normAutofit/>
          </a:bodyPr>
          <a:lstStyle/>
          <a:p>
            <a:pPr algn="r"/>
            <a:r>
              <a:rPr lang="fa-IR" sz="2000" dirty="0">
                <a:solidFill>
                  <a:schemeClr val="accent2">
                    <a:lumMod val="50000"/>
                  </a:schemeClr>
                </a:solidFill>
                <a:cs typeface="B Nazanin" panose="00000400000000000000" pitchFamily="2" charset="-78"/>
              </a:rPr>
              <a:t>همانطور که می بینید اطلاعات گروه بندی شده است حالا اگر بخواهید بالای هر صفحه بنویسد که بر</a:t>
            </a:r>
          </a:p>
          <a:p>
            <a:pPr algn="r"/>
            <a:r>
              <a:rPr lang="fa-IR" sz="2000" dirty="0">
                <a:solidFill>
                  <a:schemeClr val="accent2">
                    <a:lumMod val="50000"/>
                  </a:schemeClr>
                </a:solidFill>
                <a:cs typeface="B Nazanin" panose="00000400000000000000" pitchFamily="2" charset="-78"/>
              </a:rPr>
              <a:t>چه اساسی گروه بندی شده است ، مدرک تحصیلی را در کادر آخر نیز اضافه </a:t>
            </a:r>
            <a:r>
              <a:rPr lang="fa-IR" sz="2000" dirty="0" smtClean="0">
                <a:solidFill>
                  <a:schemeClr val="accent2">
                    <a:lumMod val="50000"/>
                  </a:schemeClr>
                </a:solidFill>
                <a:cs typeface="B Nazanin" panose="00000400000000000000" pitchFamily="2" charset="-78"/>
              </a:rPr>
              <a:t>کنید.</a:t>
            </a:r>
            <a:endParaRPr lang="en-US" sz="2000"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1312741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97427"/>
            <a:ext cx="7631666" cy="1175039"/>
          </a:xfrm>
        </p:spPr>
        <p:txBody>
          <a:bodyPr>
            <a:normAutofit fontScale="90000"/>
          </a:bodyPr>
          <a:lstStyle/>
          <a:p>
            <a:pPr algn="r"/>
            <a:r>
              <a:rPr lang="fa-IR" sz="2000" dirty="0">
                <a:solidFill>
                  <a:schemeClr val="accent2">
                    <a:lumMod val="50000"/>
                  </a:schemeClr>
                </a:solidFill>
                <a:cs typeface="B Nazanin" panose="00000400000000000000" pitchFamily="2" charset="-78"/>
              </a:rPr>
              <a:t>حالا اگر بخواهید برای صرفه جویی در کاغذ هر گروهی در یک صفحه جداگانه نباشد در صفحه گزارش</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شخصی ، در قسمت سایر تنظیما ت، تنظیم مورد نظر را انجام بدهید و تی ک "چاپ هر گروه در یک</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صفحه جداگانه" را بردارید.</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2559062" y="4156469"/>
            <a:ext cx="10515600" cy="1631373"/>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8000" dirty="0" smtClean="0"/>
          </a:p>
          <a:p>
            <a:pPr algn="r"/>
            <a:r>
              <a:rPr lang="fa-IR" sz="8000" dirty="0" smtClean="0">
                <a:solidFill>
                  <a:schemeClr val="accent2">
                    <a:lumMod val="50000"/>
                  </a:schemeClr>
                </a:solidFill>
                <a:cs typeface="B Nazanin" panose="00000400000000000000" pitchFamily="2" charset="-78"/>
              </a:rPr>
              <a:t>تمام گزارش ها در منوی های گزارش به همین صورت است </a:t>
            </a:r>
            <a:r>
              <a:rPr lang="fa-IR" sz="8000" dirty="0" smtClean="0"/>
              <a:t>.</a:t>
            </a:r>
            <a:endParaRPr lang="en-US" sz="8000" dirty="0"/>
          </a:p>
        </p:txBody>
      </p:sp>
      <p:pic>
        <p:nvPicPr>
          <p:cNvPr id="4" name="Picture 3"/>
          <p:cNvPicPr>
            <a:picLocks noChangeAspect="1"/>
          </p:cNvPicPr>
          <p:nvPr/>
        </p:nvPicPr>
        <p:blipFill>
          <a:blip r:embed="rId2"/>
          <a:stretch>
            <a:fillRect/>
          </a:stretch>
        </p:blipFill>
        <p:spPr>
          <a:xfrm>
            <a:off x="1937337" y="1652156"/>
            <a:ext cx="6019201" cy="3320000"/>
          </a:xfrm>
          <a:prstGeom prst="rect">
            <a:avLst/>
          </a:prstGeom>
        </p:spPr>
      </p:pic>
    </p:spTree>
    <p:extLst>
      <p:ext uri="{BB962C8B-B14F-4D97-AF65-F5344CB8AC3E}">
        <p14:creationId xmlns:p14="http://schemas.microsoft.com/office/powerpoint/2010/main" val="2807733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578" y="303656"/>
            <a:ext cx="5975350" cy="520412"/>
          </a:xfrm>
        </p:spPr>
        <p:txBody>
          <a:bodyPr>
            <a:normAutofit/>
          </a:bodyPr>
          <a:lstStyle/>
          <a:p>
            <a:pPr algn="r"/>
            <a:r>
              <a:rPr lang="fa-IR" sz="2000" dirty="0"/>
              <a:t>چگونه از مدرک تحصیلی افراد گزارش مدیریتی بگیریم؟</a:t>
            </a:r>
            <a:endParaRPr lang="en-US" sz="2000" dirty="0"/>
          </a:p>
        </p:txBody>
      </p:sp>
      <p:sp>
        <p:nvSpPr>
          <p:cNvPr id="3" name="Text Placeholder 2"/>
          <p:cNvSpPr>
            <a:spLocks noGrp="1"/>
          </p:cNvSpPr>
          <p:nvPr>
            <p:ph type="body" idx="1"/>
          </p:nvPr>
        </p:nvSpPr>
        <p:spPr>
          <a:xfrm>
            <a:off x="550717" y="976746"/>
            <a:ext cx="8219211" cy="1943099"/>
          </a:xfrm>
        </p:spPr>
        <p:txBody>
          <a:bodyPr/>
          <a:lstStyle/>
          <a:p>
            <a:pPr algn="r"/>
            <a:r>
              <a:rPr lang="fa-IR" sz="1800" dirty="0"/>
              <a:t>حال فرض کنید شما یک گزارش مدیریتی می خواهید که فقط ببینید چه تعدادی از چه مدرکی در</a:t>
            </a:r>
          </a:p>
          <a:p>
            <a:pPr algn="r"/>
            <a:r>
              <a:rPr lang="fa-IR" sz="1800" dirty="0"/>
              <a:t>استان شما موجود است برای این کار در ابتدا نام و نام خانوادگی را خارج می کنیم از لیست و در کنار</a:t>
            </a:r>
          </a:p>
          <a:p>
            <a:pPr algn="r"/>
            <a:r>
              <a:rPr lang="fa-IR" sz="1800" dirty="0"/>
              <a:t>مدرک تحصیلی یک مثلث کوچک است '' گزینه تعداد '' را از داخل آن انتخاب کنیم </a:t>
            </a:r>
            <a:r>
              <a:rPr lang="fa-IR" sz="1800" dirty="0" smtClean="0"/>
              <a:t>.</a:t>
            </a:r>
            <a:endParaRPr lang="en-US" sz="1800" dirty="0" smtClean="0"/>
          </a:p>
          <a:p>
            <a:pPr algn="r"/>
            <a:endParaRPr lang="en-US" dirty="0"/>
          </a:p>
        </p:txBody>
      </p:sp>
      <p:pic>
        <p:nvPicPr>
          <p:cNvPr id="4" name="Picture 3"/>
          <p:cNvPicPr>
            <a:picLocks noChangeAspect="1"/>
          </p:cNvPicPr>
          <p:nvPr/>
        </p:nvPicPr>
        <p:blipFill>
          <a:blip r:embed="rId2"/>
          <a:stretch>
            <a:fillRect/>
          </a:stretch>
        </p:blipFill>
        <p:spPr>
          <a:xfrm>
            <a:off x="550718" y="2831214"/>
            <a:ext cx="8219210" cy="3496849"/>
          </a:xfrm>
          <a:prstGeom prst="rect">
            <a:avLst/>
          </a:prstGeom>
        </p:spPr>
      </p:pic>
    </p:spTree>
    <p:extLst>
      <p:ext uri="{BB962C8B-B14F-4D97-AF65-F5344CB8AC3E}">
        <p14:creationId xmlns:p14="http://schemas.microsoft.com/office/powerpoint/2010/main" val="2847598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763" y="190933"/>
            <a:ext cx="5247987" cy="593148"/>
          </a:xfrm>
        </p:spPr>
        <p:txBody>
          <a:bodyPr>
            <a:normAutofit/>
          </a:bodyPr>
          <a:lstStyle/>
          <a:p>
            <a:pPr algn="r"/>
            <a:r>
              <a:rPr lang="fa-IR" sz="2000" dirty="0">
                <a:solidFill>
                  <a:schemeClr val="accent2">
                    <a:lumMod val="50000"/>
                  </a:schemeClr>
                </a:solidFill>
                <a:cs typeface="B Nazanin" panose="00000400000000000000" pitchFamily="2" charset="-78"/>
              </a:rPr>
              <a:t>و بعد در قسمت سایر تنظیمات نوع گزارش را مدیریتی </a:t>
            </a:r>
            <a:r>
              <a:rPr lang="fa-IR" sz="2000" dirty="0" smtClean="0">
                <a:solidFill>
                  <a:schemeClr val="accent2">
                    <a:lumMod val="50000"/>
                  </a:schemeClr>
                </a:solidFill>
                <a:cs typeface="B Nazanin" panose="00000400000000000000" pitchFamily="2" charset="-78"/>
              </a:rPr>
              <a:t>کنیم</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2774374" y="2286000"/>
            <a:ext cx="6401376" cy="3117274"/>
          </a:xfrm>
        </p:spPr>
        <p:txBody>
          <a:bodyPr>
            <a:normAutofit fontScale="70000" lnSpcReduction="20000"/>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pPr algn="r"/>
            <a:r>
              <a:rPr lang="fa-IR" dirty="0">
                <a:solidFill>
                  <a:schemeClr val="accent2">
                    <a:lumMod val="50000"/>
                  </a:schemeClr>
                </a:solidFill>
              </a:rPr>
              <a:t>حالا بر روی پیش </a:t>
            </a:r>
            <a:r>
              <a:rPr lang="fa-IR" dirty="0" smtClean="0">
                <a:solidFill>
                  <a:schemeClr val="accent2">
                    <a:lumMod val="50000"/>
                  </a:schemeClr>
                </a:solidFill>
              </a:rPr>
              <a:t>نمایش </a:t>
            </a:r>
            <a:r>
              <a:rPr lang="fa-IR" dirty="0">
                <a:solidFill>
                  <a:schemeClr val="accent2">
                    <a:lumMod val="50000"/>
                  </a:schemeClr>
                </a:solidFill>
              </a:rPr>
              <a:t>بزنید تا گزارش چاپ شود</a:t>
            </a:r>
            <a:endParaRPr lang="en-US"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529937" y="1142134"/>
            <a:ext cx="8780895" cy="3350000"/>
          </a:xfrm>
          <a:prstGeom prst="rect">
            <a:avLst/>
          </a:prstGeom>
        </p:spPr>
      </p:pic>
    </p:spTree>
    <p:extLst>
      <p:ext uri="{BB962C8B-B14F-4D97-AF65-F5344CB8AC3E}">
        <p14:creationId xmlns:p14="http://schemas.microsoft.com/office/powerpoint/2010/main" val="3222939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26" y="528779"/>
            <a:ext cx="6629977" cy="654627"/>
          </a:xfrm>
        </p:spPr>
        <p:txBody>
          <a:bodyPr>
            <a:normAutofit fontScale="90000"/>
          </a:bodyPr>
          <a:lstStyle/>
          <a:p>
            <a:pPr algn="r"/>
            <a:r>
              <a:rPr lang="fa-IR" sz="2000" dirty="0">
                <a:solidFill>
                  <a:schemeClr val="accent2">
                    <a:lumMod val="50000"/>
                  </a:schemeClr>
                </a:solidFill>
                <a:cs typeface="B Nazanin" panose="00000400000000000000" pitchFamily="2" charset="-78"/>
              </a:rPr>
              <a:t>بخش دیگری که در گزارشات استفاده می شود شرایط گزارش می باشد </a:t>
            </a:r>
            <a:r>
              <a:rPr lang="fa-IR" sz="2000" dirty="0" smtClean="0">
                <a:cs typeface="B Nazanin" panose="00000400000000000000" pitchFamily="2" charset="-78"/>
              </a:rPr>
              <a:t/>
            </a:r>
            <a:br>
              <a:rPr lang="fa-IR" sz="2000" dirty="0" smtClean="0">
                <a:cs typeface="B Nazanin" panose="00000400000000000000" pitchFamily="2" charset="-78"/>
              </a:rPr>
            </a:br>
            <a:r>
              <a:rPr lang="fa-IR" sz="2000" dirty="0" smtClean="0">
                <a:cs typeface="B Nazanin" panose="00000400000000000000" pitchFamily="2" charset="-78"/>
              </a:rPr>
              <a:t>.</a:t>
            </a:r>
            <a:endParaRPr lang="en-US" sz="2000" dirty="0">
              <a:cs typeface="B Nazanin" panose="00000400000000000000" pitchFamily="2" charset="-78"/>
            </a:endParaRPr>
          </a:p>
        </p:txBody>
      </p:sp>
      <p:sp>
        <p:nvSpPr>
          <p:cNvPr id="3" name="Text Placeholder 2"/>
          <p:cNvSpPr>
            <a:spLocks noGrp="1"/>
          </p:cNvSpPr>
          <p:nvPr>
            <p:ph type="body" idx="1"/>
          </p:nvPr>
        </p:nvSpPr>
        <p:spPr/>
        <p:txBody>
          <a:bodyPr>
            <a:normAutofit fontScale="70000" lnSpcReduction="20000"/>
          </a:bodyPr>
          <a:lstStyle/>
          <a:p>
            <a:pPr algn="r"/>
            <a:r>
              <a:rPr lang="fa-IR" dirty="0">
                <a:solidFill>
                  <a:schemeClr val="accent2">
                    <a:lumMod val="50000"/>
                  </a:schemeClr>
                </a:solidFill>
              </a:rPr>
              <a:t>تمام فیلد هایی که در با لای صفحه گزراش هستن د مثل مدرک و استخدام و غیره به نوعی اطلاعات را</a:t>
            </a:r>
          </a:p>
          <a:p>
            <a:pPr algn="r"/>
            <a:r>
              <a:rPr lang="fa-IR" dirty="0">
                <a:solidFill>
                  <a:schemeClr val="accent2">
                    <a:lumMod val="50000"/>
                  </a:schemeClr>
                </a:solidFill>
              </a:rPr>
              <a:t>فیلتر می کنند تا بتوان گزارش دقیق تری گرفت ولی اگر بخواهیم فیلتری کنیم که در فیلد های بالا</a:t>
            </a:r>
          </a:p>
          <a:p>
            <a:pPr algn="r"/>
            <a:r>
              <a:rPr lang="fa-IR" dirty="0">
                <a:solidFill>
                  <a:schemeClr val="accent2">
                    <a:lumMod val="50000"/>
                  </a:schemeClr>
                </a:solidFill>
              </a:rPr>
              <a:t>نیست از کلید شرایط گزارش استفاده می کنیم مثلا فیلتر می کنیم که شماره حکم فقط 20 باشد</a:t>
            </a:r>
            <a:endParaRPr lang="en-US"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218210" y="1183406"/>
            <a:ext cx="9165358" cy="3030000"/>
          </a:xfrm>
          <a:prstGeom prst="rect">
            <a:avLst/>
          </a:prstGeom>
        </p:spPr>
      </p:pic>
    </p:spTree>
    <p:extLst>
      <p:ext uri="{BB962C8B-B14F-4D97-AF65-F5344CB8AC3E}">
        <p14:creationId xmlns:p14="http://schemas.microsoft.com/office/powerpoint/2010/main" val="3653456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5868" y="523732"/>
            <a:ext cx="5979601" cy="3800000"/>
          </a:xfrm>
          <a:prstGeom prst="rect">
            <a:avLst/>
          </a:prstGeom>
        </p:spPr>
      </p:pic>
      <p:sp>
        <p:nvSpPr>
          <p:cNvPr id="2" name="Title 1"/>
          <p:cNvSpPr>
            <a:spLocks noGrp="1"/>
          </p:cNvSpPr>
          <p:nvPr>
            <p:ph type="title"/>
          </p:nvPr>
        </p:nvSpPr>
        <p:spPr>
          <a:xfrm>
            <a:off x="831850" y="654628"/>
            <a:ext cx="10515600" cy="3907848"/>
          </a:xfrm>
        </p:spPr>
        <p:txBody>
          <a:bodyPr>
            <a:normAutofit/>
          </a:bodyPr>
          <a:lstStyle/>
          <a:p>
            <a:r>
              <a:rPr lang="fa-IR" dirty="0" smtClean="0"/>
              <a:t/>
            </a:r>
            <a:br>
              <a:rPr lang="fa-IR" dirty="0" smtClean="0"/>
            </a:br>
            <a:r>
              <a:rPr lang="fa-IR" dirty="0"/>
              <a:t/>
            </a:r>
            <a:br>
              <a:rPr lang="fa-IR" dirty="0"/>
            </a:br>
            <a:endParaRPr lang="fa-IR" sz="2200" dirty="0">
              <a:cs typeface="B Nazanin" panose="00000400000000000000" pitchFamily="2" charset="-78"/>
            </a:endParaRPr>
          </a:p>
        </p:txBody>
      </p:sp>
      <p:sp>
        <p:nvSpPr>
          <p:cNvPr id="3" name="Text Placeholder 2"/>
          <p:cNvSpPr>
            <a:spLocks noGrp="1"/>
          </p:cNvSpPr>
          <p:nvPr>
            <p:ph type="body" idx="1"/>
          </p:nvPr>
        </p:nvSpPr>
        <p:spPr>
          <a:xfrm>
            <a:off x="831850" y="4562476"/>
            <a:ext cx="7985530" cy="860400"/>
          </a:xfrm>
        </p:spPr>
        <p:txBody>
          <a:bodyPr>
            <a:normAutofit fontScale="70000" lnSpcReduction="20000"/>
          </a:bodyPr>
          <a:lstStyle/>
          <a:p>
            <a:pPr algn="r"/>
            <a:r>
              <a:rPr lang="fa-IR" dirty="0">
                <a:solidFill>
                  <a:schemeClr val="accent2">
                    <a:lumMod val="50000"/>
                  </a:schemeClr>
                </a:solidFill>
              </a:rPr>
              <a:t>حال اگر بخواهیم فیلتر پیشرفته تر یا متنوع تری داشته باشیم مثلا دو یا چند شرط داشته باشیم باز</a:t>
            </a:r>
          </a:p>
          <a:p>
            <a:pPr algn="r"/>
            <a:r>
              <a:rPr lang="fa-IR" dirty="0">
                <a:solidFill>
                  <a:schemeClr val="accent2">
                    <a:lumMod val="50000"/>
                  </a:schemeClr>
                </a:solidFill>
              </a:rPr>
              <a:t>می توان از این قسمت استفاده کرد مثلا در این گزارش حکم هایی را بخواهیم که شماره حکمشا ن از</a:t>
            </a:r>
          </a:p>
          <a:p>
            <a:pPr algn="r"/>
            <a:r>
              <a:rPr lang="fa-IR" dirty="0">
                <a:solidFill>
                  <a:schemeClr val="accent2">
                    <a:lumMod val="50000"/>
                  </a:schemeClr>
                </a:solidFill>
              </a:rPr>
              <a:t>20 تا 60 باشد به این صورت استفاده می </a:t>
            </a:r>
            <a:r>
              <a:rPr lang="fa-IR" dirty="0" smtClean="0">
                <a:solidFill>
                  <a:schemeClr val="accent2">
                    <a:lumMod val="50000"/>
                  </a:schemeClr>
                </a:solidFill>
              </a:rPr>
              <a:t>کنیم</a:t>
            </a:r>
          </a:p>
          <a:p>
            <a:pPr algn="r"/>
            <a:endParaRPr lang="en-US" dirty="0"/>
          </a:p>
        </p:txBody>
      </p:sp>
    </p:spTree>
    <p:extLst>
      <p:ext uri="{BB962C8B-B14F-4D97-AF65-F5344CB8AC3E}">
        <p14:creationId xmlns:p14="http://schemas.microsoft.com/office/powerpoint/2010/main" val="2172246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473" y="342901"/>
            <a:ext cx="8011968" cy="758535"/>
          </a:xfrm>
        </p:spPr>
        <p:txBody>
          <a:bodyPr>
            <a:normAutofit/>
          </a:bodyPr>
          <a:lstStyle/>
          <a:p>
            <a:pPr algn="r"/>
            <a:r>
              <a:rPr lang="fa-IR" sz="2000" dirty="0">
                <a:solidFill>
                  <a:schemeClr val="accent2">
                    <a:lumMod val="50000"/>
                  </a:schemeClr>
                </a:solidFill>
                <a:cs typeface="B Nazanin" panose="00000400000000000000" pitchFamily="2" charset="-78"/>
              </a:rPr>
              <a:t>برای تغییر عناوین فیلدها در چاپ گزارش در فیلدهای نمایشی از کلید نمایش داده شده زیر استفاده</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می </a:t>
            </a:r>
            <a:r>
              <a:rPr lang="fa-IR" sz="2000" dirty="0" smtClean="0">
                <a:solidFill>
                  <a:schemeClr val="accent2">
                    <a:lumMod val="50000"/>
                  </a:schemeClr>
                </a:solidFill>
                <a:cs typeface="B Nazanin" panose="00000400000000000000" pitchFamily="2" charset="-78"/>
              </a:rPr>
              <a:t>کنیم</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831850" y="1579419"/>
            <a:ext cx="10515600" cy="4510232"/>
          </a:xfrm>
        </p:spPr>
        <p:txBody>
          <a:bodyPr/>
          <a:lstStyle/>
          <a:p>
            <a:r>
              <a:rPr lang="fa-IR" dirty="0" smtClean="0"/>
              <a:t>.</a:t>
            </a:r>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en-US" dirty="0"/>
          </a:p>
        </p:txBody>
      </p:sp>
      <p:pic>
        <p:nvPicPr>
          <p:cNvPr id="4" name="Picture 3"/>
          <p:cNvPicPr>
            <a:picLocks noChangeAspect="1"/>
          </p:cNvPicPr>
          <p:nvPr/>
        </p:nvPicPr>
        <p:blipFill>
          <a:blip r:embed="rId2"/>
          <a:stretch>
            <a:fillRect/>
          </a:stretch>
        </p:blipFill>
        <p:spPr>
          <a:xfrm>
            <a:off x="365076" y="1423555"/>
            <a:ext cx="8935365" cy="3910000"/>
          </a:xfrm>
          <a:prstGeom prst="rect">
            <a:avLst/>
          </a:prstGeom>
        </p:spPr>
      </p:pic>
    </p:spTree>
    <p:extLst>
      <p:ext uri="{BB962C8B-B14F-4D97-AF65-F5344CB8AC3E}">
        <p14:creationId xmlns:p14="http://schemas.microsoft.com/office/powerpoint/2010/main" val="2875671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4137"/>
            <a:ext cx="9009496" cy="1496291"/>
          </a:xfrm>
        </p:spPr>
        <p:txBody>
          <a:bodyPr>
            <a:normAutofit/>
          </a:bodyPr>
          <a:lstStyle/>
          <a:p>
            <a:pPr algn="r"/>
            <a:r>
              <a:rPr lang="fa-IR" sz="2200" dirty="0">
                <a:solidFill>
                  <a:schemeClr val="accent2">
                    <a:lumMod val="50000"/>
                  </a:schemeClr>
                </a:solidFill>
                <a:cs typeface="B Nazanin" panose="00000400000000000000" pitchFamily="2" charset="-78"/>
              </a:rPr>
              <a:t>اگر بخواهید بخواهیم ترتیب نمایش ستونها در پرینت گزارش را جابجا کنیم کافیه از فلش های بالا و</a:t>
            </a:r>
            <a:br>
              <a:rPr lang="fa-IR" sz="2200" dirty="0">
                <a:solidFill>
                  <a:schemeClr val="accent2">
                    <a:lumMod val="50000"/>
                  </a:schemeClr>
                </a:solidFill>
                <a:cs typeface="B Nazanin" panose="00000400000000000000" pitchFamily="2" charset="-78"/>
              </a:rPr>
            </a:br>
            <a:r>
              <a:rPr lang="fa-IR" sz="2200" dirty="0">
                <a:solidFill>
                  <a:schemeClr val="accent2">
                    <a:lumMod val="50000"/>
                  </a:schemeClr>
                </a:solidFill>
                <a:cs typeface="B Nazanin" panose="00000400000000000000" pitchFamily="2" charset="-78"/>
              </a:rPr>
              <a:t>پایین طبق شکل زیر استفاده </a:t>
            </a:r>
            <a:r>
              <a:rPr lang="fa-IR" sz="2200" dirty="0" smtClean="0">
                <a:solidFill>
                  <a:schemeClr val="accent2">
                    <a:lumMod val="50000"/>
                  </a:schemeClr>
                </a:solidFill>
                <a:cs typeface="B Nazanin" panose="00000400000000000000" pitchFamily="2" charset="-78"/>
              </a:rPr>
              <a:t>کنیم</a:t>
            </a:r>
            <a:r>
              <a:rPr lang="en-US" sz="2200" dirty="0" smtClean="0">
                <a:cs typeface="B Nazanin" panose="00000400000000000000" pitchFamily="2" charset="-78"/>
              </a:rPr>
              <a:t/>
            </a:r>
            <a:br>
              <a:rPr lang="en-US" sz="2200" dirty="0" smtClean="0">
                <a:cs typeface="B Nazanin" panose="00000400000000000000" pitchFamily="2" charset="-78"/>
              </a:rPr>
            </a:br>
            <a:endParaRPr lang="en-US" dirty="0"/>
          </a:p>
        </p:txBody>
      </p:sp>
      <p:sp>
        <p:nvSpPr>
          <p:cNvPr id="3" name="Text Placeholder 2"/>
          <p:cNvSpPr>
            <a:spLocks noGrp="1"/>
          </p:cNvSpPr>
          <p:nvPr>
            <p:ph type="body" idx="1"/>
          </p:nvPr>
        </p:nvSpPr>
        <p:spPr>
          <a:xfrm>
            <a:off x="831850" y="2369128"/>
            <a:ext cx="8406245" cy="2026228"/>
          </a:xfrm>
        </p:spPr>
        <p:txBody>
          <a:bodyPr>
            <a:normAutofit fontScale="77500" lnSpcReduction="20000"/>
          </a:bodyPr>
          <a:lstStyle/>
          <a:p>
            <a:pPr algn="r"/>
            <a:r>
              <a:rPr lang="fa-IR" dirty="0">
                <a:solidFill>
                  <a:schemeClr val="accent2">
                    <a:lumMod val="50000"/>
                  </a:schemeClr>
                </a:solidFill>
              </a:rPr>
              <a:t>امکان دیگری که در منوی گزارشات شخصی وجود دارد ، "فیلد جدید" می باشد، فرض کنید شما</a:t>
            </a:r>
          </a:p>
          <a:p>
            <a:pPr algn="r"/>
            <a:r>
              <a:rPr lang="fa-IR" dirty="0">
                <a:solidFill>
                  <a:schemeClr val="accent2">
                    <a:lumMod val="50000"/>
                  </a:schemeClr>
                </a:solidFill>
              </a:rPr>
              <a:t>ستونی می خواهید به اسم توضیحات که </a:t>
            </a:r>
            <a:r>
              <a:rPr lang="fa-IR" dirty="0" smtClean="0">
                <a:solidFill>
                  <a:schemeClr val="accent2">
                    <a:lumMod val="50000"/>
                  </a:schemeClr>
                </a:solidFill>
              </a:rPr>
              <a:t>درستون </a:t>
            </a:r>
            <a:r>
              <a:rPr lang="fa-IR" dirty="0">
                <a:solidFill>
                  <a:schemeClr val="accent2">
                    <a:lumMod val="50000"/>
                  </a:schemeClr>
                </a:solidFill>
              </a:rPr>
              <a:t>آخر گزارش بیافتد و مقدارش خالی باشد یا مقدار</a:t>
            </a:r>
          </a:p>
          <a:p>
            <a:pPr algn="r"/>
            <a:r>
              <a:rPr lang="fa-IR" dirty="0">
                <a:solidFill>
                  <a:schemeClr val="accent2">
                    <a:lumMod val="50000"/>
                  </a:schemeClr>
                </a:solidFill>
              </a:rPr>
              <a:t>ثابت باشد و یا حتی خودتان با یک فرمول مقدار را مشخص کنید مثلا جمع مبلغ حق شغل و حق</a:t>
            </a:r>
          </a:p>
          <a:p>
            <a:pPr algn="r"/>
            <a:r>
              <a:rPr lang="fa-IR" dirty="0">
                <a:solidFill>
                  <a:schemeClr val="accent2">
                    <a:lumMod val="50000"/>
                  </a:schemeClr>
                </a:solidFill>
              </a:rPr>
              <a:t>مدیریت و حق شاعل را در این ستون نمایش دهد می توان از این گزینه طبق شکل زیر استفاده </a:t>
            </a:r>
            <a:r>
              <a:rPr lang="fa-IR" dirty="0" smtClean="0">
                <a:solidFill>
                  <a:schemeClr val="accent2">
                    <a:lumMod val="50000"/>
                  </a:schemeClr>
                </a:solidFill>
              </a:rPr>
              <a:t>کرد</a:t>
            </a:r>
          </a:p>
          <a:p>
            <a:pPr algn="r"/>
            <a:endParaRPr lang="en-US" dirty="0" smtClean="0"/>
          </a:p>
          <a:p>
            <a:pPr algn="r"/>
            <a:endParaRPr lang="en-US" dirty="0"/>
          </a:p>
        </p:txBody>
      </p:sp>
      <p:pic>
        <p:nvPicPr>
          <p:cNvPr id="4" name="Picture 3"/>
          <p:cNvPicPr>
            <a:picLocks noChangeAspect="1"/>
          </p:cNvPicPr>
          <p:nvPr/>
        </p:nvPicPr>
        <p:blipFill>
          <a:blip r:embed="rId2"/>
          <a:stretch>
            <a:fillRect/>
          </a:stretch>
        </p:blipFill>
        <p:spPr>
          <a:xfrm>
            <a:off x="3679449" y="1085773"/>
            <a:ext cx="2534400" cy="1230000"/>
          </a:xfrm>
          <a:prstGeom prst="rect">
            <a:avLst/>
          </a:prstGeom>
        </p:spPr>
      </p:pic>
      <p:pic>
        <p:nvPicPr>
          <p:cNvPr id="5" name="Picture 4"/>
          <p:cNvPicPr>
            <a:picLocks noChangeAspect="1"/>
          </p:cNvPicPr>
          <p:nvPr/>
        </p:nvPicPr>
        <p:blipFill>
          <a:blip r:embed="rId3"/>
          <a:stretch>
            <a:fillRect/>
          </a:stretch>
        </p:blipFill>
        <p:spPr>
          <a:xfrm>
            <a:off x="2630049" y="3902524"/>
            <a:ext cx="4633201" cy="2583064"/>
          </a:xfrm>
          <a:prstGeom prst="rect">
            <a:avLst/>
          </a:prstGeom>
        </p:spPr>
      </p:pic>
    </p:spTree>
    <p:extLst>
      <p:ext uri="{BB962C8B-B14F-4D97-AF65-F5344CB8AC3E}">
        <p14:creationId xmlns:p14="http://schemas.microsoft.com/office/powerpoint/2010/main" val="3673585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783" y="254361"/>
            <a:ext cx="5725968" cy="655493"/>
          </a:xfrm>
        </p:spPr>
        <p:txBody>
          <a:bodyPr>
            <a:normAutofit fontScale="90000"/>
          </a:bodyPr>
          <a:lstStyle/>
          <a:p>
            <a:pPr algn="r"/>
            <a:r>
              <a:rPr lang="fa-IR" sz="2000" dirty="0">
                <a:solidFill>
                  <a:schemeClr val="accent2">
                    <a:lumMod val="50000"/>
                  </a:schemeClr>
                </a:solidFill>
                <a:cs typeface="B Nazanin" panose="00000400000000000000" pitchFamily="2" charset="-78"/>
              </a:rPr>
              <a:t>بعد از کلیک روی فیلد جدید و تایید عنوان آن،شکل زیر نمایش داده می </a:t>
            </a:r>
            <a:r>
              <a:rPr lang="fa-IR" sz="2000" dirty="0" smtClean="0">
                <a:solidFill>
                  <a:schemeClr val="accent2">
                    <a:lumMod val="50000"/>
                  </a:schemeClr>
                </a:solidFill>
                <a:cs typeface="B Nazanin" panose="00000400000000000000" pitchFamily="2" charset="-78"/>
              </a:rPr>
              <a:t>شود</a:t>
            </a:r>
            <a:r>
              <a:rPr lang="fa-IR" sz="2000" dirty="0" smtClean="0">
                <a:cs typeface="B Nazanin" panose="00000400000000000000" pitchFamily="2" charset="-78"/>
              </a:rPr>
              <a:t/>
            </a:r>
            <a:br>
              <a:rPr lang="fa-IR" sz="2000" dirty="0" smtClean="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a:xfrm>
            <a:off x="-1" y="3849975"/>
            <a:ext cx="9768032" cy="925079"/>
          </a:xfrm>
        </p:spPr>
        <p:txBody>
          <a:bodyPr>
            <a:normAutofit fontScale="92500"/>
          </a:bodyPr>
          <a:lstStyle/>
          <a:p>
            <a:pPr algn="r"/>
            <a:r>
              <a:rPr lang="fa-IR" dirty="0">
                <a:solidFill>
                  <a:schemeClr val="accent2">
                    <a:lumMod val="50000"/>
                  </a:schemeClr>
                </a:solidFill>
              </a:rPr>
              <a:t>که در این قسمت می توان مقدار های خواسته شده را انتخاب کرد و آنها را جمع یا تفریق کرد و یا</a:t>
            </a:r>
          </a:p>
          <a:p>
            <a:pPr algn="r"/>
            <a:r>
              <a:rPr lang="fa-IR" dirty="0">
                <a:solidFill>
                  <a:schemeClr val="accent2">
                    <a:lumMod val="50000"/>
                  </a:schemeClr>
                </a:solidFill>
              </a:rPr>
              <a:t>اعمال پیچیده تری روی آنها انجام داد.</a:t>
            </a:r>
            <a:endParaRPr lang="en-US"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498764" y="909854"/>
            <a:ext cx="8873836" cy="2810091"/>
          </a:xfrm>
          <a:prstGeom prst="rect">
            <a:avLst/>
          </a:prstGeom>
        </p:spPr>
      </p:pic>
      <p:pic>
        <p:nvPicPr>
          <p:cNvPr id="5" name="Picture 4"/>
          <p:cNvPicPr>
            <a:picLocks noChangeAspect="1"/>
          </p:cNvPicPr>
          <p:nvPr/>
        </p:nvPicPr>
        <p:blipFill>
          <a:blip r:embed="rId3"/>
          <a:stretch>
            <a:fillRect/>
          </a:stretch>
        </p:blipFill>
        <p:spPr>
          <a:xfrm>
            <a:off x="623743" y="4775054"/>
            <a:ext cx="8769927" cy="1589521"/>
          </a:xfrm>
          <a:prstGeom prst="rect">
            <a:avLst/>
          </a:prstGeom>
        </p:spPr>
      </p:pic>
    </p:spTree>
    <p:extLst>
      <p:ext uri="{BB962C8B-B14F-4D97-AF65-F5344CB8AC3E}">
        <p14:creationId xmlns:p14="http://schemas.microsoft.com/office/powerpoint/2010/main" val="3848572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294" y="737754"/>
            <a:ext cx="6998551" cy="1652155"/>
          </a:xfrm>
        </p:spPr>
        <p:txBody>
          <a:bodyPr>
            <a:normAutofit fontScale="90000"/>
          </a:bodyPr>
          <a:lstStyle/>
          <a:p>
            <a:pPr algn="just"/>
            <a:r>
              <a:rPr lang="fa-IR" sz="2000" dirty="0" smtClean="0">
                <a:solidFill>
                  <a:schemeClr val="accent2">
                    <a:lumMod val="50000"/>
                  </a:schemeClr>
                </a:solidFill>
                <a:cs typeface="B Nazanin" panose="00000400000000000000" pitchFamily="2" charset="-78"/>
              </a:rPr>
              <a:t>همانطور که مشاهده می کنید در منوی گزارشات، گزارش های مختلفی نشان داده می شود</a:t>
            </a:r>
            <a:r>
              <a:rPr lang="fa-IR" sz="4000" dirty="0" smtClean="0">
                <a:solidFill>
                  <a:schemeClr val="accent2">
                    <a:lumMod val="50000"/>
                  </a:schemeClr>
                </a:solidFill>
                <a:cs typeface="B Nazanin" panose="00000400000000000000" pitchFamily="2" charset="-78"/>
              </a:rPr>
              <a:t>.</a:t>
            </a:r>
            <a:r>
              <a:rPr lang="en-US" sz="4000" dirty="0" smtClean="0">
                <a:solidFill>
                  <a:schemeClr val="accent2">
                    <a:lumMod val="50000"/>
                  </a:schemeClr>
                </a:solidFill>
                <a:cs typeface="B Nazanin" panose="00000400000000000000" pitchFamily="2" charset="-78"/>
              </a:rPr>
              <a:t/>
            </a:r>
            <a:br>
              <a:rPr lang="en-US" sz="4000" dirty="0" smtClean="0">
                <a:solidFill>
                  <a:schemeClr val="accent2">
                    <a:lumMod val="50000"/>
                  </a:schemeClr>
                </a:solidFill>
                <a:cs typeface="B Nazanin" panose="00000400000000000000" pitchFamily="2" charset="-78"/>
              </a:rPr>
            </a:br>
            <a:r>
              <a:rPr lang="fa-IR" sz="1800" dirty="0">
                <a:solidFill>
                  <a:schemeClr val="accent2">
                    <a:lumMod val="50000"/>
                  </a:schemeClr>
                </a:solidFill>
                <a:cs typeface="B Nazanin" panose="00000400000000000000" pitchFamily="2" charset="-78"/>
              </a:rPr>
              <a:t>در گزارش پرسنلی می توان از اطلاعات پرسنلی و آخرین حکم یک شخص گزارش گرفت در اصل </a:t>
            </a:r>
            <a:r>
              <a:rPr lang="fa-IR" sz="1800" dirty="0" smtClean="0">
                <a:solidFill>
                  <a:schemeClr val="accent2">
                    <a:lumMod val="50000"/>
                  </a:schemeClr>
                </a:solidFill>
                <a:cs typeface="B Nazanin" panose="00000400000000000000" pitchFamily="2" charset="-78"/>
              </a:rPr>
              <a:t>از اطلاعاتی که در قسمت (عملیات پرسنلی –پرسنل ) وارد کرده ایم</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1147921" y="2135427"/>
            <a:ext cx="7975296" cy="3610563"/>
          </a:xfrm>
          <a:prstGeom prst="rect">
            <a:avLst/>
          </a:prstGeom>
        </p:spPr>
      </p:pic>
    </p:spTree>
    <p:extLst>
      <p:ext uri="{BB962C8B-B14F-4D97-AF65-F5344CB8AC3E}">
        <p14:creationId xmlns:p14="http://schemas.microsoft.com/office/powerpoint/2010/main" val="2898059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19" y="391535"/>
            <a:ext cx="8230177" cy="1167100"/>
          </a:xfrm>
        </p:spPr>
        <p:txBody>
          <a:bodyPr>
            <a:normAutofit fontScale="90000"/>
          </a:bodyPr>
          <a:lstStyle/>
          <a:p>
            <a:pPr algn="r"/>
            <a:r>
              <a:rPr lang="fa-IR" sz="2000" dirty="0" smtClean="0">
                <a:solidFill>
                  <a:schemeClr val="accent2">
                    <a:lumMod val="50000"/>
                  </a:schemeClr>
                </a:solidFill>
                <a:cs typeface="B Nazanin" panose="00000400000000000000" pitchFamily="2" charset="-78"/>
              </a:rPr>
              <a:t>* </a:t>
            </a:r>
            <a:r>
              <a:rPr lang="fa-IR" sz="2000" dirty="0">
                <a:solidFill>
                  <a:schemeClr val="accent2">
                    <a:lumMod val="50000"/>
                  </a:schemeClr>
                </a:solidFill>
                <a:cs typeface="B Nazanin" panose="00000400000000000000" pitchFamily="2" charset="-78"/>
              </a:rPr>
              <a:t>گزارشی تهیه کنید که پست های با تصدی را در هر واحدی به صورت منظم به ترتیب </a:t>
            </a:r>
            <a:r>
              <a:rPr lang="fa-IR" sz="2000" dirty="0" smtClean="0">
                <a:solidFill>
                  <a:schemeClr val="accent2">
                    <a:lumMod val="50000"/>
                  </a:schemeClr>
                </a:solidFill>
                <a:cs typeface="B Nazanin" panose="00000400000000000000" pitchFamily="2" charset="-78"/>
              </a:rPr>
              <a:t>چارت سازمانی نشان بدهد</a:t>
            </a:r>
            <a:r>
              <a:rPr lang="fa-IR" sz="2000" dirty="0">
                <a:solidFill>
                  <a:schemeClr val="accent2">
                    <a:lumMod val="50000"/>
                  </a:schemeClr>
                </a:solidFill>
                <a:cs typeface="B Nazanin" panose="00000400000000000000" pitchFamily="2" charset="-78"/>
              </a:rPr>
              <a:t/>
            </a:r>
            <a:br>
              <a:rPr lang="fa-IR" sz="2000" dirty="0">
                <a:solidFill>
                  <a:schemeClr val="accent2">
                    <a:lumMod val="50000"/>
                  </a:schemeClr>
                </a:solidFill>
                <a:cs typeface="B Nazanin" panose="00000400000000000000" pitchFamily="2" charset="-78"/>
              </a:rPr>
            </a:br>
            <a:r>
              <a:rPr lang="fa-IR" sz="2000" dirty="0" smtClean="0">
                <a:solidFill>
                  <a:schemeClr val="accent2">
                    <a:lumMod val="50000"/>
                  </a:schemeClr>
                </a:solidFill>
                <a:cs typeface="B Nazanin" panose="00000400000000000000" pitchFamily="2" charset="-78"/>
              </a:rPr>
              <a:t/>
            </a:r>
            <a:br>
              <a:rPr lang="fa-IR" sz="2000" dirty="0" smtClean="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در منوی گزارشات وارد گزارش پست سازمانی می شویم و سپس سرشاخه به همراه زیر </a:t>
            </a:r>
            <a:r>
              <a:rPr lang="fa-IR" sz="2000" dirty="0" smtClean="0">
                <a:solidFill>
                  <a:schemeClr val="accent2">
                    <a:lumMod val="50000"/>
                  </a:schemeClr>
                </a:solidFill>
                <a:cs typeface="B Nazanin" panose="00000400000000000000" pitchFamily="2" charset="-78"/>
              </a:rPr>
              <a:t>مجموعه اش را انتخاب می کنیم و کلید قبول را می زنیم </a:t>
            </a: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a:xfrm>
            <a:off x="904586" y="5642263"/>
            <a:ext cx="7994210" cy="1094364"/>
          </a:xfrm>
        </p:spPr>
        <p:txBody>
          <a:bodyPr>
            <a:normAutofit/>
          </a:bodyPr>
          <a:lstStyle/>
          <a:p>
            <a:pPr algn="r"/>
            <a:r>
              <a:rPr lang="fa-IR" sz="1900" dirty="0">
                <a:solidFill>
                  <a:schemeClr val="accent2">
                    <a:lumMod val="50000"/>
                  </a:schemeClr>
                </a:solidFill>
                <a:cs typeface="B Nazanin" panose="00000400000000000000" pitchFamily="2" charset="-78"/>
              </a:rPr>
              <a:t>سپس در شرایط گزارش نوع تصدی را "با تصدی" می گذاریم یا کد نوع تصدی را یک می گذاریم که </a:t>
            </a:r>
            <a:r>
              <a:rPr lang="fa-IR" sz="1900" dirty="0" smtClean="0">
                <a:solidFill>
                  <a:schemeClr val="accent2">
                    <a:lumMod val="50000"/>
                  </a:schemeClr>
                </a:solidFill>
                <a:cs typeface="B Nazanin" panose="00000400000000000000" pitchFamily="2" charset="-78"/>
              </a:rPr>
              <a:t>به همان </a:t>
            </a:r>
            <a:r>
              <a:rPr lang="fa-IR" sz="1900" dirty="0">
                <a:solidFill>
                  <a:schemeClr val="accent2">
                    <a:lumMod val="50000"/>
                  </a:schemeClr>
                </a:solidFill>
                <a:cs typeface="B Nazanin" panose="00000400000000000000" pitchFamily="2" charset="-78"/>
              </a:rPr>
              <a:t>معنا می باشد </a:t>
            </a:r>
            <a:r>
              <a:rPr lang="fa-IR" dirty="0">
                <a:solidFill>
                  <a:schemeClr val="accent2">
                    <a:lumMod val="50000"/>
                  </a:schemeClr>
                </a:solidFill>
                <a:cs typeface="B Nazanin" panose="00000400000000000000" pitchFamily="2" charset="-78"/>
              </a:rPr>
              <a:t>.</a:t>
            </a:r>
            <a:endParaRPr lang="en-US" dirty="0">
              <a:solidFill>
                <a:schemeClr val="accent2">
                  <a:lumMod val="50000"/>
                </a:schemeClr>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070840" y="1433944"/>
            <a:ext cx="7994210" cy="4010892"/>
          </a:xfrm>
          <a:prstGeom prst="rect">
            <a:avLst/>
          </a:prstGeom>
        </p:spPr>
      </p:pic>
    </p:spTree>
    <p:extLst>
      <p:ext uri="{BB962C8B-B14F-4D97-AF65-F5344CB8AC3E}">
        <p14:creationId xmlns:p14="http://schemas.microsoft.com/office/powerpoint/2010/main" val="717515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3451" y="348447"/>
            <a:ext cx="5548745" cy="2800000"/>
          </a:xfrm>
          <a:prstGeom prst="rect">
            <a:avLst/>
          </a:prstGeom>
        </p:spPr>
      </p:pic>
      <p:sp>
        <p:nvSpPr>
          <p:cNvPr id="2" name="Title 1"/>
          <p:cNvSpPr>
            <a:spLocks noGrp="1"/>
          </p:cNvSpPr>
          <p:nvPr>
            <p:ph type="title"/>
          </p:nvPr>
        </p:nvSpPr>
        <p:spPr>
          <a:xfrm>
            <a:off x="883227" y="2951019"/>
            <a:ext cx="8458200" cy="1122218"/>
          </a:xfrm>
        </p:spPr>
        <p:txBody>
          <a:bodyPr>
            <a:normAutofit/>
          </a:bodyPr>
          <a:lstStyle/>
          <a:p>
            <a:pPr algn="r"/>
            <a:r>
              <a:rPr lang="fa-IR" sz="2000" dirty="0" smtClean="0">
                <a:solidFill>
                  <a:schemeClr val="accent2">
                    <a:lumMod val="50000"/>
                  </a:schemeClr>
                </a:solidFill>
                <a:cs typeface="B Nazanin" panose="00000400000000000000" pitchFamily="2" charset="-78"/>
              </a:rPr>
              <a:t>گزارش را اجرا می کنیم به این صورت فقط پست های باتصدی را می آورد سپس در شرایط گزارش</a:t>
            </a:r>
            <a:br>
              <a:rPr lang="fa-IR" sz="2000" dirty="0" smtClean="0">
                <a:solidFill>
                  <a:schemeClr val="accent2">
                    <a:lumMod val="50000"/>
                  </a:schemeClr>
                </a:solidFill>
                <a:cs typeface="B Nazanin" panose="00000400000000000000" pitchFamily="2" charset="-78"/>
              </a:rPr>
            </a:br>
            <a:r>
              <a:rPr lang="fa-IR" sz="2000" dirty="0" smtClean="0">
                <a:solidFill>
                  <a:schemeClr val="accent2">
                    <a:lumMod val="50000"/>
                  </a:schemeClr>
                </a:solidFill>
                <a:cs typeface="B Nazanin" panose="00000400000000000000" pitchFamily="2" charset="-78"/>
              </a:rPr>
              <a:t>مانند زیر فیلد هایی که می خواهیم را می گذاریم .</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238990" y="4073237"/>
            <a:ext cx="9195955" cy="1601572"/>
          </a:xfrm>
        </p:spPr>
        <p:txBody>
          <a:bodyPr>
            <a:noAutofit/>
          </a:bodyPr>
          <a:lstStyle/>
          <a:p>
            <a:pPr algn="just" rtl="1"/>
            <a:r>
              <a:rPr lang="fa-IR" dirty="0">
                <a:solidFill>
                  <a:schemeClr val="accent2">
                    <a:lumMod val="50000"/>
                  </a:schemeClr>
                </a:solidFill>
                <a:cs typeface="B Nazanin" panose="00000400000000000000" pitchFamily="2" charset="-78"/>
              </a:rPr>
              <a:t>دقت بفرمایید گروه بندی را براساس شماره واحد سازمانی گذاشتیم تا بر اساس شماره واحد از بالا </a:t>
            </a:r>
            <a:r>
              <a:rPr lang="fa-IR" dirty="0" smtClean="0">
                <a:solidFill>
                  <a:schemeClr val="accent2">
                    <a:lumMod val="50000"/>
                  </a:schemeClr>
                </a:solidFill>
                <a:cs typeface="B Nazanin" panose="00000400000000000000" pitchFamily="2" charset="-78"/>
              </a:rPr>
              <a:t>به پایین به صورت مرتب پست ها را در واحد مورد نظر بیاورد و در "عناوین نمایشی در گروه" واحدسازمانی را قرار دادیم تا بجای شماره در چاپ عنوان آن واحد را بیاورد، تیک چاپ هر گروه در یکصفحه را از قسمت "سایر تنظیمات" بر می داریم و سپس روی پیش نمایش می زنیم تا گزارش ما نمایش داده شود</a:t>
            </a:r>
          </a:p>
          <a:p>
            <a:pPr algn="r"/>
            <a:endParaRPr lang="fa-IR" sz="2000" dirty="0" smtClean="0">
              <a:cs typeface="B Nazanin" panose="00000400000000000000" pitchFamily="2" charset="-78"/>
            </a:endParaRPr>
          </a:p>
          <a:p>
            <a:pPr algn="r"/>
            <a:r>
              <a:rPr lang="fa-IR" sz="2000" dirty="0" smtClean="0">
                <a:cs typeface="B Nazanin" panose="00000400000000000000" pitchFamily="2" charset="-78"/>
              </a:rPr>
              <a:t>.</a:t>
            </a:r>
            <a:endParaRPr lang="en-US" sz="2000" dirty="0">
              <a:cs typeface="B Nazanin" panose="00000400000000000000" pitchFamily="2" charset="-78"/>
            </a:endParaRPr>
          </a:p>
        </p:txBody>
      </p:sp>
    </p:spTree>
    <p:extLst>
      <p:ext uri="{BB962C8B-B14F-4D97-AF65-F5344CB8AC3E}">
        <p14:creationId xmlns:p14="http://schemas.microsoft.com/office/powerpoint/2010/main" val="2555297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777" y="141750"/>
            <a:ext cx="6533751" cy="3415109"/>
          </a:xfrm>
          <a:prstGeom prst="rect">
            <a:avLst/>
          </a:prstGeom>
        </p:spPr>
      </p:pic>
      <p:sp>
        <p:nvSpPr>
          <p:cNvPr id="2" name="Title 1"/>
          <p:cNvSpPr>
            <a:spLocks noGrp="1"/>
          </p:cNvSpPr>
          <p:nvPr>
            <p:ph type="title"/>
          </p:nvPr>
        </p:nvSpPr>
        <p:spPr>
          <a:xfrm>
            <a:off x="509153" y="3383902"/>
            <a:ext cx="8219787" cy="966354"/>
          </a:xfrm>
        </p:spPr>
        <p:txBody>
          <a:bodyPr>
            <a:normAutofit/>
          </a:bodyPr>
          <a:lstStyle/>
          <a:p>
            <a:pPr algn="r"/>
            <a:r>
              <a:rPr lang="fa-IR" sz="2000" dirty="0">
                <a:solidFill>
                  <a:schemeClr val="accent2">
                    <a:lumMod val="50000"/>
                  </a:schemeClr>
                </a:solidFill>
                <a:cs typeface="B Nazanin" panose="00000400000000000000" pitchFamily="2" charset="-78"/>
              </a:rPr>
              <a:t>حال اگر همین گزارش را شما بخواهید آماری بگیرید به این معنی که فقط تعداد برای شما مهم باشد</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کافیه در گزارش شخصی در سایر تنظیمات "نوع گزارش" آن را بر روی مدیریتی بزارید</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509153" y="4430209"/>
            <a:ext cx="8307650" cy="584879"/>
          </a:xfrm>
        </p:spPr>
        <p:txBody>
          <a:bodyPr>
            <a:noAutofit/>
          </a:bodyPr>
          <a:lstStyle/>
          <a:p>
            <a:pPr algn="r"/>
            <a:r>
              <a:rPr lang="fa-IR" dirty="0" smtClean="0">
                <a:solidFill>
                  <a:srgbClr val="92D050"/>
                </a:solidFill>
                <a:cs typeface="B Nazanin" panose="00000400000000000000" pitchFamily="2" charset="-78"/>
              </a:rPr>
              <a:t>. </a:t>
            </a:r>
            <a:r>
              <a:rPr lang="fa-IR" dirty="0" smtClean="0">
                <a:solidFill>
                  <a:schemeClr val="accent2">
                    <a:lumMod val="50000"/>
                  </a:schemeClr>
                </a:solidFill>
                <a:cs typeface="B Nazanin" panose="00000400000000000000" pitchFamily="2" charset="-78"/>
              </a:rPr>
              <a:t>حال گزارش ما یک گزارش آماری می باشد که فقط تعداد پست های باتصدی را در هر واحد نشان مید</a:t>
            </a:r>
            <a:r>
              <a:rPr lang="fa-IR" sz="1800" dirty="0" smtClean="0">
                <a:solidFill>
                  <a:schemeClr val="accent2">
                    <a:lumMod val="50000"/>
                  </a:schemeClr>
                </a:solidFill>
                <a:cs typeface="B Nazanin" panose="00000400000000000000" pitchFamily="2" charset="-78"/>
              </a:rPr>
              <a:t>هد</a:t>
            </a:r>
          </a:p>
          <a:p>
            <a:pPr algn="r"/>
            <a:endParaRPr lang="fa-IR" sz="1800" dirty="0" smtClean="0"/>
          </a:p>
        </p:txBody>
      </p:sp>
      <p:pic>
        <p:nvPicPr>
          <p:cNvPr id="5" name="Picture 4"/>
          <p:cNvPicPr>
            <a:picLocks noChangeAspect="1"/>
          </p:cNvPicPr>
          <p:nvPr/>
        </p:nvPicPr>
        <p:blipFill>
          <a:blip r:embed="rId3"/>
          <a:stretch>
            <a:fillRect/>
          </a:stretch>
        </p:blipFill>
        <p:spPr>
          <a:xfrm>
            <a:off x="1600777" y="5095041"/>
            <a:ext cx="6426387" cy="1370000"/>
          </a:xfrm>
          <a:prstGeom prst="rect">
            <a:avLst/>
          </a:prstGeom>
        </p:spPr>
      </p:pic>
    </p:spTree>
    <p:extLst>
      <p:ext uri="{BB962C8B-B14F-4D97-AF65-F5344CB8AC3E}">
        <p14:creationId xmlns:p14="http://schemas.microsoft.com/office/powerpoint/2010/main" val="698667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188101"/>
            <a:ext cx="8469166" cy="1974272"/>
          </a:xfrm>
        </p:spPr>
        <p:txBody>
          <a:bodyPr>
            <a:normAutofit fontScale="90000"/>
          </a:bodyPr>
          <a:lstStyle/>
          <a:p>
            <a:pPr algn="r"/>
            <a:r>
              <a:rPr lang="fa-IR" sz="2200" dirty="0">
                <a:solidFill>
                  <a:schemeClr val="accent2">
                    <a:lumMod val="50000"/>
                  </a:schemeClr>
                </a:solidFill>
                <a:cs typeface="B Nazanin" panose="00000400000000000000" pitchFamily="2" charset="-78"/>
              </a:rPr>
              <a:t>در خصوص گزارشی که ساختیم می توان این نکته را اضافه کرد که حتما نیاز نیست که در </a:t>
            </a:r>
            <a:r>
              <a:rPr lang="fa-IR" sz="2200" dirty="0" smtClean="0">
                <a:solidFill>
                  <a:schemeClr val="accent2">
                    <a:lumMod val="50000"/>
                  </a:schemeClr>
                </a:solidFill>
                <a:cs typeface="B Nazanin" panose="00000400000000000000" pitchFamily="2" charset="-78"/>
              </a:rPr>
              <a:t>گزارش شخصی در قسمت "گروه بر اساس" یا "عناوین نمایش در گروه" فقط یک مورد باشد می توانیم بیشتر از یک مورد را هم اضافه کنیم و گروه بندی ای که کردیم را به صورتی که می خواهیم به جزئیات بیشتری تفکیک کنیم، مثلا در همین گزارش علاوه بر این که تعداد پست های با تصدی در هر واحد را مشخص می کنید می توانید بر اساس مدرک مستخدم هم گروه بندی کنیم</a:t>
            </a:r>
            <a:r>
              <a:rPr lang="fa-IR" sz="2200" dirty="0">
                <a:cs typeface="B Nazanin" panose="00000400000000000000" pitchFamily="2" charset="-78"/>
              </a:rPr>
              <a:t/>
            </a:r>
            <a:br>
              <a:rPr lang="fa-IR" sz="2200" dirty="0">
                <a:cs typeface="B Nazanin" panose="00000400000000000000" pitchFamily="2" charset="-78"/>
              </a:rPr>
            </a:br>
            <a:r>
              <a:rPr lang="fa-IR" sz="2200" dirty="0">
                <a:cs typeface="B Nazanin" panose="00000400000000000000" pitchFamily="2" charset="-78"/>
              </a:rPr>
              <a:t/>
            </a:r>
            <a:br>
              <a:rPr lang="fa-IR" sz="2200" dirty="0">
                <a:cs typeface="B Nazanin" panose="00000400000000000000" pitchFamily="2" charset="-78"/>
              </a:rPr>
            </a:br>
            <a:r>
              <a:rPr lang="fa-IR" sz="2200" dirty="0">
                <a:cs typeface="B Nazanin" panose="00000400000000000000" pitchFamily="2" charset="-78"/>
              </a:rPr>
              <a:t/>
            </a:r>
            <a:br>
              <a:rPr lang="fa-IR" sz="2200" dirty="0">
                <a:cs typeface="B Nazanin" panose="00000400000000000000" pitchFamily="2" charset="-78"/>
              </a:rPr>
            </a:br>
            <a:r>
              <a:rPr lang="fa-IR" sz="2200" dirty="0">
                <a:cs typeface="B Nazanin" panose="00000400000000000000" pitchFamily="2" charset="-78"/>
              </a:rPr>
              <a:t/>
            </a:r>
            <a:br>
              <a:rPr lang="fa-IR" sz="2200" dirty="0">
                <a:cs typeface="B Nazanin" panose="00000400000000000000" pitchFamily="2" charset="-78"/>
              </a:rPr>
            </a:br>
            <a:endParaRPr lang="en-US" dirty="0"/>
          </a:p>
        </p:txBody>
      </p:sp>
      <p:sp>
        <p:nvSpPr>
          <p:cNvPr id="3" name="Text Placeholder 2"/>
          <p:cNvSpPr>
            <a:spLocks noGrp="1"/>
          </p:cNvSpPr>
          <p:nvPr>
            <p:ph type="body" idx="1"/>
          </p:nvPr>
        </p:nvSpPr>
        <p:spPr>
          <a:xfrm>
            <a:off x="501652" y="3751336"/>
            <a:ext cx="8562687" cy="1122219"/>
          </a:xfrm>
        </p:spPr>
        <p:txBody>
          <a:bodyPr>
            <a:normAutofit/>
          </a:bodyPr>
          <a:lstStyle/>
          <a:p>
            <a:pPr algn="r"/>
            <a:r>
              <a:rPr lang="fa-IR" sz="1800" dirty="0">
                <a:solidFill>
                  <a:schemeClr val="accent2">
                    <a:lumMod val="50000"/>
                  </a:schemeClr>
                </a:solidFill>
                <a:cs typeface="B Nazanin" panose="00000400000000000000" pitchFamily="2" charset="-78"/>
              </a:rPr>
              <a:t>اگر بخواهیم گزارشی که گرفتیم را به صورت مدیریتی یا آماری کنیم ،همانطور که قبلا گفته شد </a:t>
            </a:r>
            <a:r>
              <a:rPr lang="fa-IR" sz="1800" dirty="0" smtClean="0">
                <a:solidFill>
                  <a:schemeClr val="accent2">
                    <a:lumMod val="50000"/>
                  </a:schemeClr>
                </a:solidFill>
                <a:cs typeface="B Nazanin" panose="00000400000000000000" pitchFamily="2" charset="-78"/>
              </a:rPr>
              <a:t>نوع گزارش را مدیریتی می کنیم</a:t>
            </a:r>
            <a:endParaRPr lang="en-US" sz="1800" dirty="0" smtClean="0">
              <a:solidFill>
                <a:schemeClr val="accent2">
                  <a:lumMod val="50000"/>
                </a:schemeClr>
              </a:solidFill>
              <a:cs typeface="B Nazanin" panose="00000400000000000000" pitchFamily="2" charset="-78"/>
            </a:endParaRPr>
          </a:p>
          <a:p>
            <a:pPr algn="r"/>
            <a:r>
              <a:rPr lang="fa-IR" sz="2000" dirty="0">
                <a:solidFill>
                  <a:schemeClr val="accent2">
                    <a:lumMod val="50000"/>
                  </a:schemeClr>
                </a:solidFill>
                <a:cs typeface="B Nazanin" panose="00000400000000000000" pitchFamily="2" charset="-78"/>
              </a:rPr>
              <a:t>فیلدهای اضافه را حذف می کنیم و یکی از فیلدهایی که می خواهیم را روی تعداد می </a:t>
            </a:r>
            <a:r>
              <a:rPr lang="fa-IR" sz="2000" dirty="0" smtClean="0">
                <a:solidFill>
                  <a:schemeClr val="accent2">
                    <a:lumMod val="50000"/>
                  </a:schemeClr>
                </a:solidFill>
                <a:cs typeface="B Nazanin" panose="00000400000000000000" pitchFamily="2" charset="-78"/>
              </a:rPr>
              <a:t>گذاریم</a:t>
            </a:r>
          </a:p>
          <a:p>
            <a:pPr algn="r"/>
            <a:endParaRPr lang="fa-IR" sz="2000" dirty="0"/>
          </a:p>
        </p:txBody>
      </p:sp>
      <p:pic>
        <p:nvPicPr>
          <p:cNvPr id="4" name="Picture 3"/>
          <p:cNvPicPr>
            <a:picLocks noChangeAspect="1"/>
          </p:cNvPicPr>
          <p:nvPr/>
        </p:nvPicPr>
        <p:blipFill>
          <a:blip r:embed="rId2"/>
          <a:stretch>
            <a:fillRect/>
          </a:stretch>
        </p:blipFill>
        <p:spPr>
          <a:xfrm>
            <a:off x="1641764" y="1742354"/>
            <a:ext cx="6282464" cy="1977591"/>
          </a:xfrm>
          <a:prstGeom prst="rect">
            <a:avLst/>
          </a:prstGeom>
        </p:spPr>
      </p:pic>
      <p:pic>
        <p:nvPicPr>
          <p:cNvPr id="5" name="Picture 4"/>
          <p:cNvPicPr>
            <a:picLocks noChangeAspect="1"/>
          </p:cNvPicPr>
          <p:nvPr/>
        </p:nvPicPr>
        <p:blipFill>
          <a:blip r:embed="rId3"/>
          <a:stretch>
            <a:fillRect/>
          </a:stretch>
        </p:blipFill>
        <p:spPr>
          <a:xfrm>
            <a:off x="995509" y="4873555"/>
            <a:ext cx="7574971" cy="1655473"/>
          </a:xfrm>
          <a:prstGeom prst="rect">
            <a:avLst/>
          </a:prstGeom>
        </p:spPr>
      </p:pic>
    </p:spTree>
    <p:extLst>
      <p:ext uri="{BB962C8B-B14F-4D97-AF65-F5344CB8AC3E}">
        <p14:creationId xmlns:p14="http://schemas.microsoft.com/office/powerpoint/2010/main" val="2904732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25" y="789709"/>
            <a:ext cx="8582891" cy="1808884"/>
          </a:xfrm>
        </p:spPr>
        <p:txBody>
          <a:bodyPr>
            <a:normAutofit fontScale="90000"/>
          </a:bodyPr>
          <a:lstStyle/>
          <a:p>
            <a:pPr algn="r"/>
            <a:r>
              <a:rPr lang="fa-IR" sz="2000" b="1" dirty="0">
                <a:solidFill>
                  <a:schemeClr val="accent2">
                    <a:lumMod val="50000"/>
                  </a:schemeClr>
                </a:solidFill>
                <a:cs typeface="B Nazanin" panose="00000400000000000000" pitchFamily="2" charset="-78"/>
              </a:rPr>
              <a:t>گزارشات </a:t>
            </a:r>
            <a:r>
              <a:rPr lang="fa-IR" sz="2000" b="1" dirty="0" smtClean="0">
                <a:solidFill>
                  <a:schemeClr val="accent2">
                    <a:lumMod val="50000"/>
                  </a:schemeClr>
                </a:solidFill>
                <a:cs typeface="B Nazanin" panose="00000400000000000000" pitchFamily="2" charset="-78"/>
              </a:rPr>
              <a:t>جدولی</a:t>
            </a:r>
            <a:r>
              <a:rPr lang="fa-IR" sz="2000" dirty="0">
                <a:solidFill>
                  <a:schemeClr val="accent2">
                    <a:lumMod val="50000"/>
                  </a:schemeClr>
                </a:solidFill>
                <a:cs typeface="B Nazanin" panose="00000400000000000000" pitchFamily="2" charset="-78"/>
              </a:rPr>
              <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نوع دیگری از گزارشات آماری در سیستم به گزارشات جدولی معروف هستند که گاهی نیاز </a:t>
            </a:r>
            <a:r>
              <a:rPr lang="fa-IR" sz="2000" dirty="0" smtClean="0">
                <a:solidFill>
                  <a:schemeClr val="accent2">
                    <a:lumMod val="50000"/>
                  </a:schemeClr>
                </a:solidFill>
                <a:cs typeface="B Nazanin" panose="00000400000000000000" pitchFamily="2" charset="-78"/>
              </a:rPr>
              <a:t>داریم ازاین گونه گزارشات استفاده کنیم و با توجه به توضیحاتی که گفته شد تقریباً تمام نیاز های شما برطرف می شود ولی به صورت خلاصه توضیحاتی در خصوص این نوع گزارش نیز داده می شود</a:t>
            </a:r>
            <a:r>
              <a:rPr lang="fa-IR" sz="2200" dirty="0" smtClean="0">
                <a:solidFill>
                  <a:schemeClr val="accent2">
                    <a:lumMod val="50000"/>
                  </a:schemeClr>
                </a:solidFill>
                <a:cs typeface="B Nazanin" panose="00000400000000000000" pitchFamily="2" charset="-78"/>
              </a:rPr>
              <a:t/>
            </a:r>
            <a:br>
              <a:rPr lang="fa-IR" sz="2200" dirty="0" smtClean="0">
                <a:solidFill>
                  <a:schemeClr val="accent2">
                    <a:lumMod val="50000"/>
                  </a:schemeClr>
                </a:solidFill>
                <a:cs typeface="B Nazanin" panose="00000400000000000000" pitchFamily="2" charset="-78"/>
              </a:rPr>
            </a:br>
            <a:r>
              <a:rPr lang="fa-IR" sz="2200" dirty="0">
                <a:solidFill>
                  <a:schemeClr val="accent2">
                    <a:lumMod val="50000"/>
                  </a:schemeClr>
                </a:solidFill>
                <a:cs typeface="B Nazanin" panose="00000400000000000000" pitchFamily="2" charset="-78"/>
              </a:rPr>
              <a:t/>
            </a:r>
            <a:br>
              <a:rPr lang="fa-IR" sz="22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برای تهیه این گونه از گزارشات مانند قبل در هر گزارشی که هستیم </a:t>
            </a:r>
            <a:r>
              <a:rPr lang="fa-IR" sz="2000" dirty="0" smtClean="0">
                <a:solidFill>
                  <a:schemeClr val="accent2">
                    <a:lumMod val="50000"/>
                  </a:schemeClr>
                </a:solidFill>
                <a:cs typeface="B Nazanin" panose="00000400000000000000" pitchFamily="2" charset="-78"/>
              </a:rPr>
              <a:t>گزارش </a:t>
            </a:r>
            <a:r>
              <a:rPr lang="fa-IR" sz="2000" dirty="0">
                <a:solidFill>
                  <a:schemeClr val="accent2">
                    <a:lumMod val="50000"/>
                  </a:schemeClr>
                </a:solidFill>
                <a:cs typeface="B Nazanin" panose="00000400000000000000" pitchFamily="2" charset="-78"/>
              </a:rPr>
              <a:t>پرسنل،حکم، پست و</a:t>
            </a:r>
            <a:r>
              <a:rPr lang="fa-IR" sz="2000" dirty="0" smtClean="0">
                <a:solidFill>
                  <a:schemeClr val="accent2">
                    <a:lumMod val="50000"/>
                  </a:schemeClr>
                </a:solidFill>
                <a:cs typeface="B Nazanin" panose="00000400000000000000" pitchFamily="2" charset="-78"/>
              </a:rPr>
              <a:t>... فیلتر های مورد نظر را مشخص می کنیم و روی اجرا می زنیم تا لیستی که از آن گزارش می خواهیم بگیریم آماده شود اما بجای زدن "گزارش شخصی" این بار روی گزارش جدید میزنیم</a:t>
            </a:r>
            <a:r>
              <a:rPr lang="fa-IR" sz="1600" dirty="0">
                <a:cs typeface="B Nazanin" panose="00000400000000000000" pitchFamily="2" charset="-78"/>
              </a:rPr>
              <a:t/>
            </a:r>
            <a:br>
              <a:rPr lang="fa-IR" sz="1600" dirty="0">
                <a:cs typeface="B Nazanin" panose="00000400000000000000" pitchFamily="2" charset="-78"/>
              </a:rPr>
            </a:br>
            <a:endParaRPr lang="en-US" sz="1800" dirty="0">
              <a:cs typeface="B Nazanin" panose="00000400000000000000" pitchFamily="2" charset="-78"/>
            </a:endParaRPr>
          </a:p>
        </p:txBody>
      </p:sp>
      <p:sp>
        <p:nvSpPr>
          <p:cNvPr id="3" name="Text Placeholder 2"/>
          <p:cNvSpPr>
            <a:spLocks noGrp="1"/>
          </p:cNvSpPr>
          <p:nvPr>
            <p:ph type="body" idx="1"/>
          </p:nvPr>
        </p:nvSpPr>
        <p:spPr>
          <a:xfrm>
            <a:off x="6858001" y="3636756"/>
            <a:ext cx="2889250" cy="468376"/>
          </a:xfrm>
        </p:spPr>
        <p:txBody>
          <a:bodyPr>
            <a:normAutofit/>
          </a:bodyPr>
          <a:lstStyle/>
          <a:p>
            <a:pPr algn="r"/>
            <a:r>
              <a:rPr lang="fa-IR" sz="2000" dirty="0">
                <a:solidFill>
                  <a:schemeClr val="accent2">
                    <a:lumMod val="50000"/>
                  </a:schemeClr>
                </a:solidFill>
                <a:cs typeface="B Nazanin" panose="00000400000000000000" pitchFamily="2" charset="-78"/>
              </a:rPr>
              <a:t>در صفحه ای مانند زیر باز می </a:t>
            </a:r>
            <a:r>
              <a:rPr lang="fa-IR" sz="2000" dirty="0" smtClean="0">
                <a:solidFill>
                  <a:schemeClr val="accent2">
                    <a:lumMod val="50000"/>
                  </a:schemeClr>
                </a:solidFill>
                <a:cs typeface="B Nazanin" panose="00000400000000000000" pitchFamily="2" charset="-78"/>
              </a:rPr>
              <a:t>شود</a:t>
            </a:r>
          </a:p>
          <a:p>
            <a:pPr algn="r"/>
            <a:endParaRPr lang="en-US"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704109" y="2261353"/>
            <a:ext cx="2816562" cy="1527033"/>
          </a:xfrm>
          <a:prstGeom prst="rect">
            <a:avLst/>
          </a:prstGeom>
        </p:spPr>
      </p:pic>
      <p:pic>
        <p:nvPicPr>
          <p:cNvPr id="5" name="Picture 4"/>
          <p:cNvPicPr>
            <a:picLocks noChangeAspect="1"/>
          </p:cNvPicPr>
          <p:nvPr/>
        </p:nvPicPr>
        <p:blipFill>
          <a:blip r:embed="rId3"/>
          <a:stretch>
            <a:fillRect/>
          </a:stretch>
        </p:blipFill>
        <p:spPr>
          <a:xfrm>
            <a:off x="578425" y="4117359"/>
            <a:ext cx="6375601" cy="2285341"/>
          </a:xfrm>
          <a:prstGeom prst="rect">
            <a:avLst/>
          </a:prstGeom>
        </p:spPr>
      </p:pic>
    </p:spTree>
    <p:extLst>
      <p:ext uri="{BB962C8B-B14F-4D97-AF65-F5344CB8AC3E}">
        <p14:creationId xmlns:p14="http://schemas.microsoft.com/office/powerpoint/2010/main" val="267079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54" y="231828"/>
            <a:ext cx="8895195" cy="1070264"/>
          </a:xfrm>
        </p:spPr>
        <p:txBody>
          <a:bodyPr>
            <a:normAutofit fontScale="90000"/>
          </a:bodyPr>
          <a:lstStyle/>
          <a:p>
            <a:pPr algn="r"/>
            <a:r>
              <a:rPr lang="fa-IR" sz="2000" dirty="0">
                <a:solidFill>
                  <a:schemeClr val="accent2">
                    <a:lumMod val="50000"/>
                  </a:schemeClr>
                </a:solidFill>
                <a:cs typeface="B Nazanin" panose="00000400000000000000" pitchFamily="2" charset="-78"/>
              </a:rPr>
              <a:t>در این صفحه در قسمت ابزار ها روی "شی جدول ستونی بانک اطلاعاتی" که در سمت چپ </a:t>
            </a:r>
            <a:r>
              <a:rPr lang="fa-IR" sz="2000" dirty="0" smtClean="0">
                <a:solidFill>
                  <a:schemeClr val="accent2">
                    <a:lumMod val="50000"/>
                  </a:schemeClr>
                </a:solidFill>
                <a:cs typeface="B Nazanin" panose="00000400000000000000" pitchFamily="2" charset="-78"/>
              </a:rPr>
              <a:t>وجوددارد کلیک می کنیم</a:t>
            </a:r>
            <a:r>
              <a:rPr lang="fa-IR" sz="2000" dirty="0">
                <a:cs typeface="B Nazanin" panose="00000400000000000000" pitchFamily="2" charset="-78"/>
              </a:rPr>
              <a:t/>
            </a:r>
            <a:br>
              <a:rPr lang="fa-IR" sz="2000" dirty="0">
                <a:cs typeface="B Nazanin" panose="00000400000000000000" pitchFamily="2" charset="-78"/>
              </a:rPr>
            </a:br>
            <a:endParaRPr lang="en-US" dirty="0"/>
          </a:p>
        </p:txBody>
      </p:sp>
      <p:sp>
        <p:nvSpPr>
          <p:cNvPr id="3" name="Text Placeholder 2"/>
          <p:cNvSpPr>
            <a:spLocks noGrp="1"/>
          </p:cNvSpPr>
          <p:nvPr>
            <p:ph type="body" idx="1"/>
          </p:nvPr>
        </p:nvSpPr>
        <p:spPr>
          <a:xfrm>
            <a:off x="1079069" y="2483428"/>
            <a:ext cx="8375650" cy="727364"/>
          </a:xfrm>
        </p:spPr>
        <p:txBody>
          <a:bodyPr/>
          <a:lstStyle/>
          <a:p>
            <a:pPr algn="r"/>
            <a:r>
              <a:rPr lang="fa-IR" dirty="0">
                <a:solidFill>
                  <a:schemeClr val="accent2">
                    <a:lumMod val="50000"/>
                  </a:schemeClr>
                </a:solidFill>
                <a:cs typeface="B Nazanin" panose="00000400000000000000" pitchFamily="2" charset="-78"/>
              </a:rPr>
              <a:t>و سپس بر روی صفحه در قسمت بالا سمت چپ که شروع صفحه می باشد، کلیک میکنیم تا فرم </a:t>
            </a:r>
            <a:r>
              <a:rPr lang="fa-IR" dirty="0" smtClean="0">
                <a:solidFill>
                  <a:schemeClr val="accent2">
                    <a:lumMod val="50000"/>
                  </a:schemeClr>
                </a:solidFill>
                <a:cs typeface="B Nazanin" panose="00000400000000000000" pitchFamily="2" charset="-78"/>
              </a:rPr>
              <a:t>زیرباز شود</a:t>
            </a:r>
          </a:p>
          <a:p>
            <a:pPr algn="r"/>
            <a:endParaRPr lang="fa-IR"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555628" y="1044718"/>
            <a:ext cx="2732400" cy="1330000"/>
          </a:xfrm>
          <a:prstGeom prst="rect">
            <a:avLst/>
          </a:prstGeom>
        </p:spPr>
      </p:pic>
      <p:pic>
        <p:nvPicPr>
          <p:cNvPr id="5" name="Picture 4"/>
          <p:cNvPicPr>
            <a:picLocks noChangeAspect="1"/>
          </p:cNvPicPr>
          <p:nvPr/>
        </p:nvPicPr>
        <p:blipFill>
          <a:blip r:embed="rId3"/>
          <a:stretch>
            <a:fillRect/>
          </a:stretch>
        </p:blipFill>
        <p:spPr>
          <a:xfrm>
            <a:off x="1340426" y="3083701"/>
            <a:ext cx="6951519" cy="3389836"/>
          </a:xfrm>
          <a:prstGeom prst="rect">
            <a:avLst/>
          </a:prstGeom>
        </p:spPr>
      </p:pic>
    </p:spTree>
    <p:extLst>
      <p:ext uri="{BB962C8B-B14F-4D97-AF65-F5344CB8AC3E}">
        <p14:creationId xmlns:p14="http://schemas.microsoft.com/office/powerpoint/2010/main" val="2162208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 y="654627"/>
            <a:ext cx="9196533" cy="1007917"/>
          </a:xfrm>
        </p:spPr>
        <p:txBody>
          <a:bodyPr>
            <a:normAutofit fontScale="90000"/>
          </a:bodyPr>
          <a:lstStyle/>
          <a:p>
            <a:pPr algn="r"/>
            <a:r>
              <a:rPr lang="fa-IR" sz="2000" dirty="0">
                <a:solidFill>
                  <a:schemeClr val="accent2">
                    <a:lumMod val="50000"/>
                  </a:schemeClr>
                </a:solidFill>
                <a:cs typeface="B Nazanin" panose="00000400000000000000" pitchFamily="2" charset="-78"/>
              </a:rPr>
              <a:t>اگر در قسمت گزارش پست هستیم باید فیلدی که یونیک )یکتا (می باشد را در محل مشخص </a:t>
            </a:r>
            <a:r>
              <a:rPr lang="fa-IR" sz="2000" dirty="0" smtClean="0">
                <a:solidFill>
                  <a:schemeClr val="accent2">
                    <a:lumMod val="50000"/>
                  </a:schemeClr>
                </a:solidFill>
                <a:cs typeface="B Nazanin" panose="00000400000000000000" pitchFamily="2" charset="-78"/>
              </a:rPr>
              <a:t>شده بندازیم به این صورت که از "منبع داده" با موس کلیک می کنیم روی شماره پرسنلی آن را میکشیم ودر قسمت مورد نظر رها می کنیم به تصویر زیر دقت کنید</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a:xfrm>
            <a:off x="979364" y="5324361"/>
            <a:ext cx="8030130" cy="831274"/>
          </a:xfrm>
        </p:spPr>
        <p:txBody>
          <a:bodyPr>
            <a:noAutofit/>
          </a:bodyPr>
          <a:lstStyle/>
          <a:p>
            <a:pPr algn="just" rtl="1"/>
            <a:r>
              <a:rPr lang="fa-IR" sz="1800" dirty="0">
                <a:solidFill>
                  <a:schemeClr val="accent2">
                    <a:lumMod val="50000"/>
                  </a:schemeClr>
                </a:solidFill>
                <a:cs typeface="B Nazanin" panose="00000400000000000000" pitchFamily="2" charset="-78"/>
              </a:rPr>
              <a:t>در گزارش پرسنل از شماره پرسنلی استفاده می کنیم چون یونیک است ولی در بقیه گزارشات باید </a:t>
            </a:r>
            <a:r>
              <a:rPr lang="fa-IR" sz="1800" dirty="0" smtClean="0">
                <a:solidFill>
                  <a:schemeClr val="accent2">
                    <a:lumMod val="50000"/>
                  </a:schemeClr>
                </a:solidFill>
                <a:cs typeface="B Nazanin" panose="00000400000000000000" pitchFamily="2" charset="-78"/>
              </a:rPr>
              <a:t>ازفیلدی استفاده کرد که در آنجا یونیک است مثلا در گزارش پست "کد پست" یونیک می باشد یا در گزارش احکام بستگی به گزارشی که می خواهیم بگیریم می تواند "کد حکم" یونیک باشد در اینجاچون ما در قسمت پرسنلی هستیم از شماره پرسنلی استفاده می کنیم.</a:t>
            </a:r>
          </a:p>
          <a:p>
            <a:pPr algn="r"/>
            <a:r>
              <a:rPr lang="fa-IR" sz="2000" dirty="0" smtClean="0">
                <a:solidFill>
                  <a:schemeClr val="accent2">
                    <a:lumMod val="50000"/>
                  </a:schemeClr>
                </a:solidFill>
              </a:rPr>
              <a:t> </a:t>
            </a:r>
          </a:p>
        </p:txBody>
      </p:sp>
      <p:pic>
        <p:nvPicPr>
          <p:cNvPr id="4" name="Picture 3"/>
          <p:cNvPicPr>
            <a:picLocks noChangeAspect="1"/>
          </p:cNvPicPr>
          <p:nvPr/>
        </p:nvPicPr>
        <p:blipFill>
          <a:blip r:embed="rId2"/>
          <a:stretch>
            <a:fillRect/>
          </a:stretch>
        </p:blipFill>
        <p:spPr>
          <a:xfrm>
            <a:off x="1249528" y="1158585"/>
            <a:ext cx="7009201" cy="4077455"/>
          </a:xfrm>
          <a:prstGeom prst="rect">
            <a:avLst/>
          </a:prstGeom>
        </p:spPr>
      </p:pic>
    </p:spTree>
    <p:extLst>
      <p:ext uri="{BB962C8B-B14F-4D97-AF65-F5344CB8AC3E}">
        <p14:creationId xmlns:p14="http://schemas.microsoft.com/office/powerpoint/2010/main" val="3734737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426" y="290944"/>
            <a:ext cx="7658677" cy="540327"/>
          </a:xfrm>
        </p:spPr>
        <p:txBody>
          <a:bodyPr>
            <a:normAutofit/>
          </a:bodyPr>
          <a:lstStyle/>
          <a:p>
            <a:pPr algn="r"/>
            <a:r>
              <a:rPr lang="fa-IR" sz="2000" dirty="0">
                <a:solidFill>
                  <a:schemeClr val="accent2">
                    <a:lumMod val="50000"/>
                  </a:schemeClr>
                </a:solidFill>
                <a:cs typeface="B Nazanin" panose="00000400000000000000" pitchFamily="2" charset="-78"/>
              </a:rPr>
              <a:t>چون گزارش آماری می خواهیم شماره پرسنلی را بجای جمع بر روی شمارش می </a:t>
            </a:r>
            <a:r>
              <a:rPr lang="fa-IR" sz="2000" dirty="0" smtClean="0">
                <a:solidFill>
                  <a:schemeClr val="accent2">
                    <a:lumMod val="50000"/>
                  </a:schemeClr>
                </a:solidFill>
                <a:cs typeface="B Nazanin" panose="00000400000000000000" pitchFamily="2" charset="-78"/>
              </a:rPr>
              <a:t>گذاریم</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2295212" y="5320145"/>
            <a:ext cx="6702714" cy="873414"/>
          </a:xfrm>
        </p:spPr>
        <p:txBody>
          <a:bodyPr>
            <a:normAutofit/>
          </a:bodyPr>
          <a:lstStyle/>
          <a:p>
            <a:pPr algn="r"/>
            <a:r>
              <a:rPr lang="fa-IR" sz="2000" dirty="0">
                <a:solidFill>
                  <a:schemeClr val="accent2">
                    <a:lumMod val="50000"/>
                  </a:schemeClr>
                </a:solidFill>
                <a:cs typeface="B Nazanin" panose="00000400000000000000" pitchFamily="2" charset="-78"/>
              </a:rPr>
              <a:t>سپس دو آیتم مقطع تحصیلی و نوع استخدام را به عنوان نمونه انتخاب می کنیم</a:t>
            </a:r>
            <a:endParaRPr lang="en-US" sz="2000" dirty="0">
              <a:solidFill>
                <a:schemeClr val="accent2">
                  <a:lumMod val="5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40426" y="1179367"/>
            <a:ext cx="7657500" cy="3792682"/>
          </a:xfrm>
          <a:prstGeom prst="rect">
            <a:avLst/>
          </a:prstGeom>
        </p:spPr>
      </p:pic>
    </p:spTree>
    <p:extLst>
      <p:ext uri="{BB962C8B-B14F-4D97-AF65-F5344CB8AC3E}">
        <p14:creationId xmlns:p14="http://schemas.microsoft.com/office/powerpoint/2010/main" val="2398102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864" y="207817"/>
            <a:ext cx="5268768" cy="737755"/>
          </a:xfrm>
        </p:spPr>
        <p:txBody>
          <a:bodyPr>
            <a:normAutofit/>
          </a:bodyPr>
          <a:lstStyle/>
          <a:p>
            <a:pPr algn="r"/>
            <a:r>
              <a:rPr lang="fa-IR" sz="2000" dirty="0">
                <a:solidFill>
                  <a:schemeClr val="accent2">
                    <a:lumMod val="50000"/>
                  </a:schemeClr>
                </a:solidFill>
                <a:cs typeface="B Nazanin" panose="00000400000000000000" pitchFamily="2" charset="-78"/>
              </a:rPr>
              <a:t>سپس روی تایید می زنیم تا جدول سطر و ستون تشکیل شو د</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814378" y="2701641"/>
            <a:ext cx="8946572" cy="892414"/>
          </a:xfrm>
        </p:spPr>
        <p:txBody>
          <a:bodyPr/>
          <a:lstStyle/>
          <a:p>
            <a:pPr algn="r"/>
            <a:r>
              <a:rPr lang="fa-IR" dirty="0">
                <a:solidFill>
                  <a:schemeClr val="accent2">
                    <a:lumMod val="50000"/>
                  </a:schemeClr>
                </a:solidFill>
                <a:cs typeface="B Nazanin" panose="00000400000000000000" pitchFamily="2" charset="-78"/>
              </a:rPr>
              <a:t>می توانیم اسم فیلد ها را همینجا عوض </a:t>
            </a:r>
            <a:r>
              <a:rPr lang="fa-IR" dirty="0" smtClean="0">
                <a:solidFill>
                  <a:schemeClr val="accent2">
                    <a:lumMod val="50000"/>
                  </a:schemeClr>
                </a:solidFill>
                <a:cs typeface="B Nazanin" panose="00000400000000000000" pitchFamily="2" charset="-78"/>
              </a:rPr>
              <a:t>کنیم سپس روی </a:t>
            </a:r>
            <a:r>
              <a:rPr lang="fa-IR" dirty="0">
                <a:solidFill>
                  <a:schemeClr val="accent2">
                    <a:lumMod val="50000"/>
                  </a:schemeClr>
                </a:solidFill>
                <a:cs typeface="B Nazanin" panose="00000400000000000000" pitchFamily="2" charset="-78"/>
              </a:rPr>
              <a:t>چاپ بزنیم </a:t>
            </a:r>
            <a:r>
              <a:rPr lang="fa-IR" dirty="0" smtClean="0">
                <a:solidFill>
                  <a:schemeClr val="accent2">
                    <a:lumMod val="50000"/>
                  </a:schemeClr>
                </a:solidFill>
                <a:cs typeface="B Nazanin" panose="00000400000000000000" pitchFamily="2" charset="-78"/>
              </a:rPr>
              <a:t>به این صورت نمایش داده می شو </a:t>
            </a:r>
            <a:r>
              <a:rPr lang="fa-IR" dirty="0" smtClean="0">
                <a:solidFill>
                  <a:srgbClr val="92D050"/>
                </a:solidFill>
                <a:cs typeface="B Nazanin" panose="00000400000000000000" pitchFamily="2" charset="-78"/>
              </a:rPr>
              <a:t>د</a:t>
            </a:r>
          </a:p>
          <a:p>
            <a:pPr algn="r"/>
            <a:endParaRPr lang="fa-IR" dirty="0"/>
          </a:p>
        </p:txBody>
      </p:sp>
      <p:pic>
        <p:nvPicPr>
          <p:cNvPr id="4" name="Picture 3"/>
          <p:cNvPicPr>
            <a:picLocks noChangeAspect="1"/>
          </p:cNvPicPr>
          <p:nvPr/>
        </p:nvPicPr>
        <p:blipFill>
          <a:blip r:embed="rId2"/>
          <a:stretch>
            <a:fillRect/>
          </a:stretch>
        </p:blipFill>
        <p:spPr>
          <a:xfrm>
            <a:off x="3584864" y="1163783"/>
            <a:ext cx="3405600" cy="1267690"/>
          </a:xfrm>
          <a:prstGeom prst="rect">
            <a:avLst/>
          </a:prstGeom>
        </p:spPr>
      </p:pic>
      <p:pic>
        <p:nvPicPr>
          <p:cNvPr id="5" name="Picture 4"/>
          <p:cNvPicPr>
            <a:picLocks noChangeAspect="1"/>
          </p:cNvPicPr>
          <p:nvPr/>
        </p:nvPicPr>
        <p:blipFill>
          <a:blip r:embed="rId3"/>
          <a:stretch>
            <a:fillRect/>
          </a:stretch>
        </p:blipFill>
        <p:spPr>
          <a:xfrm>
            <a:off x="814378" y="3397828"/>
            <a:ext cx="8021781" cy="2658868"/>
          </a:xfrm>
          <a:prstGeom prst="rect">
            <a:avLst/>
          </a:prstGeom>
        </p:spPr>
      </p:pic>
    </p:spTree>
    <p:extLst>
      <p:ext uri="{BB962C8B-B14F-4D97-AF65-F5344CB8AC3E}">
        <p14:creationId xmlns:p14="http://schemas.microsoft.com/office/powerpoint/2010/main" val="3070395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482" y="-21951"/>
            <a:ext cx="7232650" cy="717839"/>
          </a:xfrm>
        </p:spPr>
        <p:txBody>
          <a:bodyPr>
            <a:normAutofit/>
          </a:bodyPr>
          <a:lstStyle/>
          <a:p>
            <a:pPr algn="r"/>
            <a:r>
              <a:rPr lang="fa-IR" sz="2000" dirty="0">
                <a:solidFill>
                  <a:schemeClr val="accent2">
                    <a:lumMod val="50000"/>
                  </a:schemeClr>
                </a:solidFill>
                <a:cs typeface="B Nazanin" panose="00000400000000000000" pitchFamily="2" charset="-78"/>
              </a:rPr>
              <a:t>اگر بخواهیم مثلا جنسیت را هم اضافه کنیم کافیه در صفحه گزارش دوباره روی این گزار ش</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2315013" y="2692286"/>
            <a:ext cx="5798705" cy="560690"/>
          </a:xfrm>
        </p:spPr>
        <p:txBody>
          <a:bodyPr/>
          <a:lstStyle/>
          <a:p>
            <a:pPr algn="r"/>
            <a:r>
              <a:rPr lang="fa-IR" dirty="0">
                <a:solidFill>
                  <a:schemeClr val="accent2">
                    <a:lumMod val="50000"/>
                  </a:schemeClr>
                </a:solidFill>
                <a:cs typeface="B Nazanin" panose="00000400000000000000" pitchFamily="2" charset="-78"/>
              </a:rPr>
              <a:t>دبل کلیک کنیم و این بار جنسیت را نیز اضافه </a:t>
            </a:r>
            <a:r>
              <a:rPr lang="fa-IR" dirty="0" smtClean="0">
                <a:solidFill>
                  <a:schemeClr val="accent2">
                    <a:lumMod val="50000"/>
                  </a:schemeClr>
                </a:solidFill>
                <a:cs typeface="B Nazanin" panose="00000400000000000000" pitchFamily="2" charset="-78"/>
              </a:rPr>
              <a:t>کنیم</a:t>
            </a:r>
          </a:p>
          <a:p>
            <a:pPr algn="r"/>
            <a:endParaRPr lang="en-US" dirty="0"/>
          </a:p>
        </p:txBody>
      </p:sp>
      <p:pic>
        <p:nvPicPr>
          <p:cNvPr id="4" name="Picture 3"/>
          <p:cNvPicPr>
            <a:picLocks noChangeAspect="1"/>
          </p:cNvPicPr>
          <p:nvPr/>
        </p:nvPicPr>
        <p:blipFill>
          <a:blip r:embed="rId2"/>
          <a:stretch>
            <a:fillRect/>
          </a:stretch>
        </p:blipFill>
        <p:spPr>
          <a:xfrm>
            <a:off x="3449783" y="862663"/>
            <a:ext cx="3405600" cy="1496073"/>
          </a:xfrm>
          <a:prstGeom prst="rect">
            <a:avLst/>
          </a:prstGeom>
        </p:spPr>
      </p:pic>
      <p:pic>
        <p:nvPicPr>
          <p:cNvPr id="5" name="Picture 4"/>
          <p:cNvPicPr>
            <a:picLocks noChangeAspect="1"/>
          </p:cNvPicPr>
          <p:nvPr/>
        </p:nvPicPr>
        <p:blipFill>
          <a:blip r:embed="rId3"/>
          <a:stretch>
            <a:fillRect/>
          </a:stretch>
        </p:blipFill>
        <p:spPr>
          <a:xfrm>
            <a:off x="1953491" y="3253193"/>
            <a:ext cx="6160227" cy="3126826"/>
          </a:xfrm>
          <a:prstGeom prst="rect">
            <a:avLst/>
          </a:prstGeom>
        </p:spPr>
      </p:pic>
    </p:spTree>
    <p:extLst>
      <p:ext uri="{BB962C8B-B14F-4D97-AF65-F5344CB8AC3E}">
        <p14:creationId xmlns:p14="http://schemas.microsoft.com/office/powerpoint/2010/main" val="2208877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2000" dirty="0">
                <a:solidFill>
                  <a:schemeClr val="accent2">
                    <a:lumMod val="50000"/>
                  </a:schemeClr>
                </a:solidFill>
                <a:cs typeface="B Nazanin" panose="00000400000000000000" pitchFamily="2" charset="-78"/>
              </a:rPr>
              <a:t>همانطور که مشاهده می کنید اطلاعات پرسنل در اینجا موجود است و می توانید از هر کدام از</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اطلاعاتی که اینجا پر کرده اید گزارش بگیرید </a:t>
            </a:r>
            <a:r>
              <a:rPr lang="fa-IR" sz="2000" dirty="0" smtClean="0">
                <a:solidFill>
                  <a:schemeClr val="accent2">
                    <a:lumMod val="50000"/>
                  </a:schemeClr>
                </a:solidFill>
                <a:cs typeface="B Nazanin" panose="00000400000000000000" pitchFamily="2" charset="-78"/>
              </a:rPr>
              <a:t/>
            </a:r>
            <a:br>
              <a:rPr lang="fa-IR" sz="2000" dirty="0" smtClean="0">
                <a:solidFill>
                  <a:schemeClr val="accent2">
                    <a:lumMod val="50000"/>
                  </a:schemeClr>
                </a:solidFill>
                <a:cs typeface="B Nazanin" panose="00000400000000000000" pitchFamily="2" charset="-78"/>
              </a:rPr>
            </a:br>
            <a:r>
              <a:rPr lang="fa-IR" sz="2000" dirty="0" smtClean="0">
                <a:solidFill>
                  <a:schemeClr val="accent2">
                    <a:lumMod val="50000"/>
                  </a:schemeClr>
                </a:solidFill>
                <a:cs typeface="B Nazanin" panose="00000400000000000000" pitchFamily="2" charset="-78"/>
              </a:rPr>
              <a:t>..</a:t>
            </a:r>
            <a:r>
              <a:rPr lang="fa-IR" sz="2000" dirty="0">
                <a:solidFill>
                  <a:schemeClr val="accent2">
                    <a:lumMod val="50000"/>
                  </a:schemeClr>
                </a:solidFill>
                <a:cs typeface="B Nazanin" panose="00000400000000000000" pitchFamily="2" charset="-78"/>
              </a:rPr>
              <a:t> در گزارش احکام ما دو زیر منو داریم </a:t>
            </a:r>
            <a:r>
              <a:rPr lang="fa-IR" sz="2000" dirty="0" smtClean="0">
                <a:solidFill>
                  <a:schemeClr val="accent2">
                    <a:lumMod val="50000"/>
                  </a:schemeClr>
                </a:solidFill>
                <a:cs typeface="B Nazanin" panose="00000400000000000000" pitchFamily="2" charset="-78"/>
              </a:rPr>
              <a:t>:</a:t>
            </a:r>
            <a:br>
              <a:rPr lang="fa-IR" sz="2000" dirty="0" smtClean="0">
                <a:solidFill>
                  <a:schemeClr val="accent2">
                    <a:lumMod val="50000"/>
                  </a:schemeClr>
                </a:solidFill>
                <a:cs typeface="B Nazanin" panose="00000400000000000000" pitchFamily="2" charset="-78"/>
              </a:rPr>
            </a:br>
            <a:r>
              <a:rPr lang="fa-IR" sz="2000" dirty="0" smtClean="0">
                <a:solidFill>
                  <a:schemeClr val="accent2">
                    <a:lumMod val="50000"/>
                  </a:schemeClr>
                </a:solidFill>
                <a:cs typeface="B Nazanin" panose="00000400000000000000" pitchFamily="2" charset="-78"/>
              </a:rPr>
              <a:t>1-</a:t>
            </a:r>
            <a:r>
              <a:rPr lang="fa-IR" sz="2000" dirty="0">
                <a:solidFill>
                  <a:schemeClr val="accent2">
                    <a:lumMod val="50000"/>
                  </a:schemeClr>
                </a:solidFill>
                <a:cs typeface="B Nazanin" panose="00000400000000000000" pitchFamily="2" charset="-78"/>
              </a:rPr>
              <a:t> گزارش بدون اقلام </a:t>
            </a:r>
            <a:r>
              <a:rPr lang="fa-IR" sz="2000" dirty="0" smtClean="0">
                <a:solidFill>
                  <a:schemeClr val="accent2">
                    <a:lumMod val="50000"/>
                  </a:schemeClr>
                </a:solidFill>
                <a:cs typeface="B Nazanin" panose="00000400000000000000" pitchFamily="2" charset="-78"/>
              </a:rPr>
              <a:t>حقوقی</a:t>
            </a:r>
            <a:br>
              <a:rPr lang="fa-IR" sz="2000" dirty="0" smtClean="0">
                <a:solidFill>
                  <a:schemeClr val="accent2">
                    <a:lumMod val="50000"/>
                  </a:schemeClr>
                </a:solidFill>
                <a:cs typeface="B Nazanin" panose="00000400000000000000" pitchFamily="2" charset="-78"/>
              </a:rPr>
            </a:br>
            <a:r>
              <a:rPr lang="fa-IR" sz="2000" dirty="0" smtClean="0">
                <a:solidFill>
                  <a:schemeClr val="accent2">
                    <a:lumMod val="50000"/>
                  </a:schemeClr>
                </a:solidFill>
                <a:cs typeface="B Nazanin" panose="00000400000000000000" pitchFamily="2" charset="-78"/>
              </a:rPr>
              <a:t>2-</a:t>
            </a:r>
            <a:r>
              <a:rPr lang="fa-IR" sz="2000" dirty="0">
                <a:solidFill>
                  <a:schemeClr val="accent2">
                    <a:lumMod val="50000"/>
                  </a:schemeClr>
                </a:solidFill>
                <a:cs typeface="B Nazanin" panose="00000400000000000000" pitchFamily="2" charset="-78"/>
              </a:rPr>
              <a:t> گزارش با اقلام </a:t>
            </a:r>
            <a:r>
              <a:rPr lang="fa-IR" sz="2000" dirty="0" smtClean="0">
                <a:solidFill>
                  <a:schemeClr val="accent2">
                    <a:lumMod val="50000"/>
                  </a:schemeClr>
                </a:solidFill>
                <a:cs typeface="B Nazanin" panose="00000400000000000000" pitchFamily="2" charset="-78"/>
              </a:rPr>
              <a:t>حقوقی</a:t>
            </a:r>
            <a:endParaRPr lang="en-US" sz="2000" dirty="0">
              <a:solidFill>
                <a:schemeClr val="accent2">
                  <a:lumMod val="50000"/>
                </a:schemeClr>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46909" y="2311223"/>
            <a:ext cx="7533410" cy="3486903"/>
          </a:xfrm>
          <a:prstGeom prst="rect">
            <a:avLst/>
          </a:prstGeom>
        </p:spPr>
      </p:pic>
    </p:spTree>
    <p:extLst>
      <p:ext uri="{BB962C8B-B14F-4D97-AF65-F5344CB8AC3E}">
        <p14:creationId xmlns:p14="http://schemas.microsoft.com/office/powerpoint/2010/main" val="2388426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05" y="197464"/>
            <a:ext cx="7949623" cy="737753"/>
          </a:xfrm>
        </p:spPr>
        <p:txBody>
          <a:bodyPr>
            <a:normAutofit/>
          </a:bodyPr>
          <a:lstStyle/>
          <a:p>
            <a:pPr algn="r"/>
            <a:r>
              <a:rPr lang="fa-IR" sz="2000" dirty="0">
                <a:solidFill>
                  <a:schemeClr val="accent2">
                    <a:lumMod val="50000"/>
                  </a:schemeClr>
                </a:solidFill>
                <a:cs typeface="B Nazanin" panose="00000400000000000000" pitchFamily="2" charset="-78"/>
              </a:rPr>
              <a:t>روی اسم های انگلیسی هم دبل کلیک می کنیم و اسم فارسی می </a:t>
            </a:r>
            <a:r>
              <a:rPr lang="fa-IR" sz="2000" dirty="0" smtClean="0">
                <a:solidFill>
                  <a:schemeClr val="accent2">
                    <a:lumMod val="50000"/>
                  </a:schemeClr>
                </a:solidFill>
                <a:cs typeface="B Nazanin" panose="00000400000000000000" pitchFamily="2" charset="-78"/>
              </a:rPr>
              <a:t>گذاریم </a:t>
            </a:r>
            <a:r>
              <a:rPr lang="fa-IR" sz="2000" dirty="0">
                <a:solidFill>
                  <a:schemeClr val="accent2">
                    <a:lumMod val="50000"/>
                  </a:schemeClr>
                </a:solidFill>
                <a:cs typeface="B Nazanin" panose="00000400000000000000" pitchFamily="2" charset="-78"/>
              </a:rPr>
              <a:t>برای این که ببینید به چه</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صورتی است</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3813464" y="5496791"/>
            <a:ext cx="2459180" cy="821459"/>
          </a:xfrm>
        </p:spPr>
        <p:txBody>
          <a:bodyPr>
            <a:normAutofit/>
          </a:bodyPr>
          <a:lstStyle/>
          <a:p>
            <a:pPr algn="r"/>
            <a:r>
              <a:rPr lang="fa-IR" sz="2000" dirty="0">
                <a:solidFill>
                  <a:schemeClr val="accent2">
                    <a:lumMod val="50000"/>
                  </a:schemeClr>
                </a:solidFill>
                <a:cs typeface="B Nazanin" panose="00000400000000000000" pitchFamily="2" charset="-78"/>
              </a:rPr>
              <a:t>سپس بر روی چاپ می زنیم</a:t>
            </a:r>
            <a:endParaRPr lang="en-US" sz="2000" dirty="0">
              <a:solidFill>
                <a:schemeClr val="accent2">
                  <a:lumMod val="5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83717" y="1101436"/>
            <a:ext cx="6811201" cy="4062918"/>
          </a:xfrm>
          <a:prstGeom prst="rect">
            <a:avLst/>
          </a:prstGeom>
        </p:spPr>
      </p:pic>
    </p:spTree>
    <p:extLst>
      <p:ext uri="{BB962C8B-B14F-4D97-AF65-F5344CB8AC3E}">
        <p14:creationId xmlns:p14="http://schemas.microsoft.com/office/powerpoint/2010/main" val="59379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9704" y="384464"/>
            <a:ext cx="5818005" cy="3480954"/>
          </a:xfrm>
          <a:prstGeom prst="rect">
            <a:avLst/>
          </a:prstGeom>
        </p:spPr>
      </p:pic>
      <p:sp>
        <p:nvSpPr>
          <p:cNvPr id="2" name="Title 1"/>
          <p:cNvSpPr>
            <a:spLocks noGrp="1"/>
          </p:cNvSpPr>
          <p:nvPr>
            <p:ph type="title"/>
          </p:nvPr>
        </p:nvSpPr>
        <p:spPr>
          <a:xfrm>
            <a:off x="2545195" y="3865418"/>
            <a:ext cx="5102514" cy="697058"/>
          </a:xfrm>
        </p:spPr>
        <p:txBody>
          <a:bodyPr>
            <a:normAutofit fontScale="90000"/>
          </a:bodyPr>
          <a:lstStyle/>
          <a:p>
            <a:pPr algn="r"/>
            <a:r>
              <a:rPr lang="fa-IR" sz="2000" dirty="0" smtClean="0">
                <a:solidFill>
                  <a:schemeClr val="accent2">
                    <a:lumMod val="50000"/>
                  </a:schemeClr>
                </a:solidFill>
                <a:cs typeface="B Nazanin" panose="00000400000000000000" pitchFamily="2" charset="-78"/>
              </a:rPr>
              <a:t>می توانید گزارش را پرینت کنید و یا حتی گزارش را ذخیره کنید</a:t>
            </a:r>
            <a:endParaRPr lang="en-US" sz="2000" dirty="0">
              <a:solidFill>
                <a:schemeClr val="accent2">
                  <a:lumMod val="50000"/>
                </a:schemeClr>
              </a:solidFill>
            </a:endParaRPr>
          </a:p>
        </p:txBody>
      </p:sp>
      <p:sp>
        <p:nvSpPr>
          <p:cNvPr id="3" name="Text Placeholder 2"/>
          <p:cNvSpPr>
            <a:spLocks noGrp="1"/>
          </p:cNvSpPr>
          <p:nvPr>
            <p:ph type="body" idx="1"/>
          </p:nvPr>
        </p:nvSpPr>
        <p:spPr>
          <a:xfrm>
            <a:off x="655532" y="4687167"/>
            <a:ext cx="7511722" cy="1692851"/>
          </a:xfrm>
        </p:spPr>
        <p:txBody>
          <a:bodyPr>
            <a:noAutofit/>
          </a:bodyPr>
          <a:lstStyle/>
          <a:p>
            <a:pPr algn="just" rtl="1"/>
            <a:r>
              <a:rPr lang="fa-IR" sz="1600" dirty="0" smtClean="0">
                <a:solidFill>
                  <a:schemeClr val="accent2">
                    <a:lumMod val="50000"/>
                  </a:schemeClr>
                </a:solidFill>
                <a:cs typeface="B Nazanin" panose="00000400000000000000" pitchFamily="2" charset="-78"/>
              </a:rPr>
              <a:t>حال </a:t>
            </a:r>
            <a:r>
              <a:rPr lang="fa-IR" sz="1600" dirty="0">
                <a:solidFill>
                  <a:schemeClr val="accent2">
                    <a:lumMod val="50000"/>
                  </a:schemeClr>
                </a:solidFill>
                <a:cs typeface="B Nazanin" panose="00000400000000000000" pitchFamily="2" charset="-78"/>
              </a:rPr>
              <a:t>به صورت خلاصه به درست کردن چند گزارش پر کاربرد دیگر می پردازیم به عنوان مثا ل</a:t>
            </a:r>
          </a:p>
          <a:p>
            <a:pPr algn="just" rtl="1"/>
            <a:r>
              <a:rPr lang="fa-IR" sz="1600" dirty="0">
                <a:solidFill>
                  <a:schemeClr val="accent2">
                    <a:lumMod val="50000"/>
                  </a:schemeClr>
                </a:solidFill>
                <a:cs typeface="B Nazanin" panose="00000400000000000000" pitchFamily="2" charset="-78"/>
              </a:rPr>
              <a:t>سوال 1( گزارشی تهیه کنید که برای افرادی در سیستم که حکم امسال را نزده ایم نشان بدهد؟</a:t>
            </a:r>
          </a:p>
          <a:p>
            <a:pPr algn="just" rtl="1"/>
            <a:r>
              <a:rPr lang="fa-IR" sz="1600" dirty="0">
                <a:solidFill>
                  <a:schemeClr val="accent2">
                    <a:lumMod val="50000"/>
                  </a:schemeClr>
                </a:solidFill>
                <a:cs typeface="B Nazanin" panose="00000400000000000000" pitchFamily="2" charset="-78"/>
              </a:rPr>
              <a:t>این گزارش را هم در قسمت گزارش پرسنل و هم گزارش احکام می توانیم بگیریم، برای گرفتن </a:t>
            </a:r>
            <a:r>
              <a:rPr lang="fa-IR" sz="1600" dirty="0" smtClean="0">
                <a:solidFill>
                  <a:schemeClr val="accent2">
                    <a:lumMod val="50000"/>
                  </a:schemeClr>
                </a:solidFill>
                <a:cs typeface="B Nazanin" panose="00000400000000000000" pitchFamily="2" charset="-78"/>
              </a:rPr>
              <a:t>این گزارش فقط کافیه مثلا اگر در سال 1400 هستیم در گزارش پرسنل چنین شرطی در "شرایط گزارش» باید بگذاریم.</a:t>
            </a:r>
          </a:p>
          <a:p>
            <a:pPr algn="r"/>
            <a:endParaRPr lang="fa-IR" sz="1600" dirty="0" smtClean="0">
              <a:cs typeface="B Nazanin" panose="00000400000000000000" pitchFamily="2" charset="-78"/>
            </a:endParaRPr>
          </a:p>
          <a:p>
            <a:pPr algn="r"/>
            <a:r>
              <a:rPr lang="fa-IR" sz="1600" dirty="0" smtClean="0">
                <a:cs typeface="B Nazanin" panose="00000400000000000000" pitchFamily="2" charset="-78"/>
              </a:rPr>
              <a:t> </a:t>
            </a:r>
            <a:endParaRPr lang="en-US" sz="1600" dirty="0">
              <a:cs typeface="B Nazanin" panose="00000400000000000000" pitchFamily="2" charset="-78"/>
            </a:endParaRPr>
          </a:p>
        </p:txBody>
      </p:sp>
    </p:spTree>
    <p:extLst>
      <p:ext uri="{BB962C8B-B14F-4D97-AF65-F5344CB8AC3E}">
        <p14:creationId xmlns:p14="http://schemas.microsoft.com/office/powerpoint/2010/main" val="2577786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4991" y="1299728"/>
            <a:ext cx="4752001" cy="2810000"/>
          </a:xfrm>
          <a:prstGeom prst="rect">
            <a:avLst/>
          </a:prstGeom>
        </p:spPr>
      </p:pic>
      <p:sp>
        <p:nvSpPr>
          <p:cNvPr id="2" name="Title 1"/>
          <p:cNvSpPr>
            <a:spLocks noGrp="1"/>
          </p:cNvSpPr>
          <p:nvPr>
            <p:ph type="title"/>
          </p:nvPr>
        </p:nvSpPr>
        <p:spPr>
          <a:xfrm>
            <a:off x="0" y="301336"/>
            <a:ext cx="9227705" cy="998392"/>
          </a:xfrm>
        </p:spPr>
        <p:txBody>
          <a:bodyPr>
            <a:normAutofit fontScale="90000"/>
          </a:bodyPr>
          <a:lstStyle/>
          <a:p>
            <a:pPr algn="r"/>
            <a:r>
              <a:rPr lang="fa-IR" sz="2000" dirty="0">
                <a:solidFill>
                  <a:schemeClr val="accent2">
                    <a:lumMod val="50000"/>
                  </a:schemeClr>
                </a:solidFill>
                <a:cs typeface="B Nazanin" panose="00000400000000000000" pitchFamily="2" charset="-78"/>
              </a:rPr>
              <a:t>و اگر در گزارش حکم بودید بازه مورد نظر را انتخاب می کنیم، آخرین حکم را انتخاب می کنیم و </a:t>
            </a:r>
            <a:r>
              <a:rPr lang="fa-IR" sz="2000" dirty="0" smtClean="0">
                <a:solidFill>
                  <a:schemeClr val="accent2">
                    <a:lumMod val="50000"/>
                  </a:schemeClr>
                </a:solidFill>
                <a:cs typeface="B Nazanin" panose="00000400000000000000" pitchFamily="2" charset="-78"/>
              </a:rPr>
              <a:t>درشرایط گزارش" این شرط را بزارید</a:t>
            </a: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p:txBody>
          <a:bodyPr>
            <a:normAutofit fontScale="92500"/>
          </a:bodyPr>
          <a:lstStyle/>
          <a:p>
            <a:pPr algn="just" rtl="1"/>
            <a:r>
              <a:rPr lang="fa-IR" sz="2000" dirty="0" smtClean="0">
                <a:solidFill>
                  <a:schemeClr val="accent2">
                    <a:lumMod val="50000"/>
                  </a:schemeClr>
                </a:solidFill>
                <a:cs typeface="B Nazanin" panose="00000400000000000000" pitchFamily="2" charset="-78"/>
              </a:rPr>
              <a:t>در </a:t>
            </a:r>
            <a:r>
              <a:rPr lang="fa-IR" sz="2000" dirty="0">
                <a:solidFill>
                  <a:schemeClr val="accent2">
                    <a:lumMod val="50000"/>
                  </a:schemeClr>
                </a:solidFill>
                <a:cs typeface="B Nazanin" panose="00000400000000000000" pitchFamily="2" charset="-78"/>
              </a:rPr>
              <a:t>این شرط ها از "عملگر " استفاده کردیم به این صورت که گفتیم بجز اونهایی که آخرین </a:t>
            </a:r>
            <a:r>
              <a:rPr lang="fa-IR" sz="2000" dirty="0" smtClean="0">
                <a:solidFill>
                  <a:schemeClr val="accent2">
                    <a:lumMod val="50000"/>
                  </a:schemeClr>
                </a:solidFill>
                <a:cs typeface="B Nazanin" panose="00000400000000000000" pitchFamily="2" charset="-78"/>
              </a:rPr>
              <a:t>حکمشون سال 1400 هست پس نتیجه ای که بر میگرداند این است که آنهایی که توی سال 1400 براشون حکم نزدن را بر می گرداند.</a:t>
            </a:r>
            <a:endParaRPr lang="fa-IR" sz="2000"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1529473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728"/>
            <a:ext cx="9466695" cy="966354"/>
          </a:xfrm>
        </p:spPr>
        <p:txBody>
          <a:bodyPr>
            <a:normAutofit fontScale="90000"/>
          </a:bodyPr>
          <a:lstStyle/>
          <a:p>
            <a:pPr algn="r"/>
            <a:r>
              <a:rPr lang="fa-IR" sz="2000" dirty="0">
                <a:solidFill>
                  <a:schemeClr val="accent2">
                    <a:lumMod val="50000"/>
                  </a:schemeClr>
                </a:solidFill>
                <a:cs typeface="B Nazanin" panose="00000400000000000000" pitchFamily="2" charset="-78"/>
              </a:rPr>
              <a:t>سوال 2 ( گزارشی تهیه کنید که جمع اقلام حقوقی هر حکمی که تاریخ صدورشون از 01 / 06 / 1399 </a:t>
            </a:r>
            <a:r>
              <a:rPr lang="fa-IR" sz="2000" dirty="0" smtClean="0">
                <a:solidFill>
                  <a:schemeClr val="accent2">
                    <a:lumMod val="50000"/>
                  </a:schemeClr>
                </a:solidFill>
                <a:cs typeface="B Nazanin" panose="00000400000000000000" pitchFamily="2" charset="-78"/>
              </a:rPr>
              <a:t>تا 01 / 02 / 1400 است را بیاورد</a:t>
            </a: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a:xfrm>
            <a:off x="1288472" y="1154258"/>
            <a:ext cx="8178223" cy="3677516"/>
          </a:xfrm>
        </p:spPr>
        <p:txBody>
          <a:bodyPr/>
          <a:lstStyle/>
          <a:p>
            <a:pPr algn="r"/>
            <a:r>
              <a:rPr lang="fa-IR" sz="2000" dirty="0">
                <a:solidFill>
                  <a:schemeClr val="accent2">
                    <a:lumMod val="50000"/>
                  </a:schemeClr>
                </a:solidFill>
                <a:cs typeface="B Nazanin" panose="00000400000000000000" pitchFamily="2" charset="-78"/>
              </a:rPr>
              <a:t>برای تهیه این گزارش در منوی گزارش به منوی احکام بدون اقلام حقوقی یا احکام با اقلام حقوقی می</a:t>
            </a:r>
          </a:p>
          <a:p>
            <a:pPr algn="r"/>
            <a:r>
              <a:rPr lang="fa-IR" sz="2000" dirty="0">
                <a:solidFill>
                  <a:schemeClr val="accent2">
                    <a:lumMod val="50000"/>
                  </a:schemeClr>
                </a:solidFill>
                <a:cs typeface="B Nazanin" panose="00000400000000000000" pitchFamily="2" charset="-78"/>
              </a:rPr>
              <a:t>رویم، در اینجا من وارد بدون اقلام حقوقی می شوم چون فقط" جمع اقلام" را می خواهیم و این در هر</a:t>
            </a:r>
          </a:p>
          <a:p>
            <a:pPr algn="r"/>
            <a:r>
              <a:rPr lang="fa-IR" sz="2000" dirty="0">
                <a:solidFill>
                  <a:schemeClr val="accent2">
                    <a:lumMod val="50000"/>
                  </a:schemeClr>
                </a:solidFill>
                <a:cs typeface="B Nazanin" panose="00000400000000000000" pitchFamily="2" charset="-78"/>
              </a:rPr>
              <a:t>دو تا منوی با اقلام و بدون اقلام هست، ولی هیچ فرقی ندارد شما می توانید از منوی گزارشات وارد</a:t>
            </a:r>
          </a:p>
          <a:p>
            <a:pPr algn="r"/>
            <a:r>
              <a:rPr lang="fa-IR" sz="2000" dirty="0">
                <a:solidFill>
                  <a:schemeClr val="accent2">
                    <a:lumMod val="50000"/>
                  </a:schemeClr>
                </a:solidFill>
                <a:cs typeface="B Nazanin" panose="00000400000000000000" pitchFamily="2" charset="-78"/>
              </a:rPr>
              <a:t>گزارش احکام با اقلام حقوقی بشوید</a:t>
            </a:r>
            <a:r>
              <a:rPr lang="fa-IR" sz="2000" dirty="0" smtClean="0">
                <a:solidFill>
                  <a:schemeClr val="accent2">
                    <a:lumMod val="50000"/>
                  </a:schemeClr>
                </a:solidFill>
                <a:cs typeface="B Nazanin" panose="00000400000000000000" pitchFamily="2" charset="-78"/>
              </a:rPr>
              <a:t>.</a:t>
            </a:r>
          </a:p>
          <a:p>
            <a:pPr algn="r"/>
            <a:r>
              <a:rPr lang="fa-IR" sz="2000" dirty="0">
                <a:solidFill>
                  <a:schemeClr val="accent2">
                    <a:lumMod val="50000"/>
                  </a:schemeClr>
                </a:solidFill>
                <a:cs typeface="B Nazanin" panose="00000400000000000000" pitchFamily="2" charset="-78"/>
              </a:rPr>
              <a:t>بعد از انتخاب شرط های لازم و تاریخ اجرایی مورد نظر گزینه همه احکام را انتخاب میکنیم و در</a:t>
            </a:r>
          </a:p>
          <a:p>
            <a:pPr algn="r"/>
            <a:r>
              <a:rPr lang="fa-IR" sz="2000" dirty="0">
                <a:solidFill>
                  <a:schemeClr val="accent2">
                    <a:lumMod val="50000"/>
                  </a:schemeClr>
                </a:solidFill>
                <a:cs typeface="B Nazanin" panose="00000400000000000000" pitchFamily="2" charset="-78"/>
              </a:rPr>
              <a:t>"شرایط گزارش" شرط مورد نظر را به این صورت تعریف می </a:t>
            </a:r>
            <a:r>
              <a:rPr lang="fa-IR" sz="2000" dirty="0" smtClean="0">
                <a:solidFill>
                  <a:schemeClr val="accent2">
                    <a:lumMod val="50000"/>
                  </a:schemeClr>
                </a:solidFill>
                <a:cs typeface="B Nazanin" panose="00000400000000000000" pitchFamily="2" charset="-78"/>
              </a:rPr>
              <a:t>کنیم</a:t>
            </a:r>
          </a:p>
          <a:p>
            <a:pPr algn="r"/>
            <a:endParaRPr lang="en-US" dirty="0"/>
          </a:p>
        </p:txBody>
      </p:sp>
      <p:pic>
        <p:nvPicPr>
          <p:cNvPr id="4" name="Picture 3"/>
          <p:cNvPicPr>
            <a:picLocks noChangeAspect="1"/>
          </p:cNvPicPr>
          <p:nvPr/>
        </p:nvPicPr>
        <p:blipFill>
          <a:blip r:embed="rId2"/>
          <a:stretch>
            <a:fillRect/>
          </a:stretch>
        </p:blipFill>
        <p:spPr>
          <a:xfrm>
            <a:off x="1364104" y="4134096"/>
            <a:ext cx="7352128" cy="1851068"/>
          </a:xfrm>
          <a:prstGeom prst="rect">
            <a:avLst/>
          </a:prstGeom>
        </p:spPr>
      </p:pic>
    </p:spTree>
    <p:extLst>
      <p:ext uri="{BB962C8B-B14F-4D97-AF65-F5344CB8AC3E}">
        <p14:creationId xmlns:p14="http://schemas.microsoft.com/office/powerpoint/2010/main" val="2027693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316682"/>
            <a:ext cx="9227705" cy="706583"/>
          </a:xfrm>
        </p:spPr>
        <p:txBody>
          <a:bodyPr>
            <a:normAutofit/>
          </a:bodyPr>
          <a:lstStyle/>
          <a:p>
            <a:pPr algn="r"/>
            <a:r>
              <a:rPr lang="fa-IR" sz="2000" dirty="0">
                <a:solidFill>
                  <a:schemeClr val="accent2">
                    <a:lumMod val="50000"/>
                  </a:schemeClr>
                </a:solidFill>
                <a:cs typeface="B Nazanin" panose="00000400000000000000" pitchFamily="2" charset="-78"/>
              </a:rPr>
              <a:t>به این صورت جامعه آماری ما درست می شود و حالا در گزارش شخصی فیلد هایی که می خواهیم </a:t>
            </a:r>
            <a:r>
              <a:rPr lang="fa-IR" sz="2000" dirty="0" smtClean="0">
                <a:solidFill>
                  <a:schemeClr val="accent2">
                    <a:lumMod val="50000"/>
                  </a:schemeClr>
                </a:solidFill>
                <a:cs typeface="B Nazanin" panose="00000400000000000000" pitchFamily="2" charset="-78"/>
              </a:rPr>
              <a:t>راانتخاب می کنیم</a:t>
            </a:r>
            <a:r>
              <a:rPr lang="fa-IR" sz="2000" dirty="0">
                <a:cs typeface="B Nazanin" panose="00000400000000000000" pitchFamily="2" charset="-78"/>
              </a:rPr>
              <a:t/>
            </a:r>
            <a:br>
              <a:rPr lang="fa-IR" sz="2000" dirty="0">
                <a:cs typeface="B Nazanin" panose="00000400000000000000" pitchFamily="2" charset="-78"/>
              </a:rPr>
            </a:br>
            <a:endParaRPr lang="en-US" sz="2000" dirty="0">
              <a:cs typeface="B Nazanin" panose="00000400000000000000" pitchFamily="2" charset="-78"/>
            </a:endParaRPr>
          </a:p>
        </p:txBody>
      </p:sp>
      <p:sp>
        <p:nvSpPr>
          <p:cNvPr id="3" name="Text Placeholder 2"/>
          <p:cNvSpPr>
            <a:spLocks noGrp="1"/>
          </p:cNvSpPr>
          <p:nvPr>
            <p:ph type="body" idx="1"/>
          </p:nvPr>
        </p:nvSpPr>
        <p:spPr>
          <a:xfrm>
            <a:off x="312014" y="4173826"/>
            <a:ext cx="9019309" cy="2029546"/>
          </a:xfrm>
        </p:spPr>
        <p:txBody>
          <a:bodyPr>
            <a:normAutofit fontScale="62500" lnSpcReduction="20000"/>
          </a:bodyPr>
          <a:lstStyle/>
          <a:p>
            <a:pPr algn="r"/>
            <a:r>
              <a:rPr lang="fa-IR" sz="2900" dirty="0" smtClean="0">
                <a:solidFill>
                  <a:schemeClr val="accent2">
                    <a:lumMod val="50000"/>
                  </a:schemeClr>
                </a:solidFill>
                <a:cs typeface="B Nazanin" panose="00000400000000000000" pitchFamily="2" charset="-78"/>
              </a:rPr>
              <a:t>سوال :</a:t>
            </a:r>
            <a:r>
              <a:rPr lang="fa-IR" sz="2900" dirty="0">
                <a:solidFill>
                  <a:schemeClr val="accent2">
                    <a:lumMod val="50000"/>
                  </a:schemeClr>
                </a:solidFill>
                <a:cs typeface="B Nazanin" panose="00000400000000000000" pitchFamily="2" charset="-78"/>
              </a:rPr>
              <a:t>در گزارشات داخل نمونه فیلد عنوانی تحت عنوان "عنوان پست" و "عنوان پست </a:t>
            </a:r>
            <a:r>
              <a:rPr lang="fa-IR" sz="2900" dirty="0" smtClean="0">
                <a:solidFill>
                  <a:schemeClr val="accent2">
                    <a:lumMod val="50000"/>
                  </a:schemeClr>
                </a:solidFill>
                <a:cs typeface="B Nazanin" panose="00000400000000000000" pitchFamily="2" charset="-78"/>
              </a:rPr>
              <a:t>سازمانی"می باشد، فرق این دو تا چیست ؟</a:t>
            </a:r>
          </a:p>
          <a:p>
            <a:pPr algn="r"/>
            <a:r>
              <a:rPr lang="fa-IR" sz="2900" dirty="0">
                <a:solidFill>
                  <a:schemeClr val="accent2">
                    <a:lumMod val="50000"/>
                  </a:schemeClr>
                </a:solidFill>
                <a:cs typeface="B Nazanin" panose="00000400000000000000" pitchFamily="2" charset="-78"/>
              </a:rPr>
              <a:t>عنوان پست در واقع عنوان شغل می باشد و عنوان پست سازمانی همان نام پست </a:t>
            </a:r>
            <a:r>
              <a:rPr lang="fa-IR" sz="2900" dirty="0" smtClean="0">
                <a:solidFill>
                  <a:schemeClr val="accent2">
                    <a:lumMod val="50000"/>
                  </a:schemeClr>
                </a:solidFill>
                <a:cs typeface="B Nazanin" panose="00000400000000000000" pitchFamily="2" charset="-78"/>
              </a:rPr>
              <a:t>سازمانی شخص می باشد</a:t>
            </a:r>
          </a:p>
          <a:p>
            <a:pPr algn="r"/>
            <a:r>
              <a:rPr lang="fa-IR" sz="2900" dirty="0" smtClean="0">
                <a:solidFill>
                  <a:schemeClr val="accent2">
                    <a:lumMod val="50000"/>
                  </a:schemeClr>
                </a:solidFill>
                <a:cs typeface="B Nazanin" panose="00000400000000000000" pitchFamily="2" charset="-78"/>
              </a:rPr>
              <a:t>سوال :</a:t>
            </a:r>
            <a:r>
              <a:rPr lang="fa-IR" sz="2900" dirty="0">
                <a:solidFill>
                  <a:schemeClr val="accent2">
                    <a:lumMod val="50000"/>
                  </a:schemeClr>
                </a:solidFill>
                <a:cs typeface="B Nazanin" panose="00000400000000000000" pitchFamily="2" charset="-78"/>
              </a:rPr>
              <a:t>در گزارشات آلارم قطع کمک هزینه اولاد ، افرادی را می آورد که برای آنها کمک هزینه </a:t>
            </a:r>
            <a:r>
              <a:rPr lang="fa-IR" sz="2900" dirty="0" smtClean="0">
                <a:solidFill>
                  <a:schemeClr val="accent2">
                    <a:lumMod val="50000"/>
                  </a:schemeClr>
                </a:solidFill>
                <a:cs typeface="B Nazanin" panose="00000400000000000000" pitchFamily="2" charset="-78"/>
              </a:rPr>
              <a:t>اولاد زده ایم چرا از لیست حذف نشده اند و کماکان می آورد؟</a:t>
            </a:r>
          </a:p>
          <a:p>
            <a:pPr algn="r"/>
            <a:r>
              <a:rPr lang="fa-IR" sz="2900" dirty="0">
                <a:solidFill>
                  <a:schemeClr val="accent2">
                    <a:lumMod val="50000"/>
                  </a:schemeClr>
                </a:solidFill>
                <a:cs typeface="B Nazanin" panose="00000400000000000000" pitchFamily="2" charset="-78"/>
              </a:rPr>
              <a:t>اگر تاریخ قطع کمک هزینه اولاد با تاریخ اجرای حکم قطع کمک هزینه اولاد یکی یا با اختلاف </a:t>
            </a:r>
            <a:r>
              <a:rPr lang="fa-IR" sz="2900" dirty="0" smtClean="0">
                <a:solidFill>
                  <a:schemeClr val="accent2">
                    <a:lumMod val="50000"/>
                  </a:schemeClr>
                </a:solidFill>
                <a:cs typeface="B Nazanin" panose="00000400000000000000" pitchFamily="2" charset="-78"/>
              </a:rPr>
              <a:t>یکروز نباشد، این افراد از لیست حذف نمیشوند، پس اگر تاریخ اجرای حکمتان درست آنوقت بایدتاریخ قطع کمک هزینه اولاد را اصلاح کنید</a:t>
            </a:r>
          </a:p>
          <a:p>
            <a:pPr algn="r"/>
            <a:endParaRPr lang="fa-IR" dirty="0" smtClean="0">
              <a:cs typeface="B Nazanin" panose="00000400000000000000" pitchFamily="2" charset="-78"/>
            </a:endParaRPr>
          </a:p>
          <a:p>
            <a:pPr algn="r"/>
            <a:endParaRPr lang="fa-IR" dirty="0">
              <a:cs typeface="B Nazanin" panose="00000400000000000000" pitchFamily="2" charset="-78"/>
            </a:endParaRPr>
          </a:p>
          <a:p>
            <a:pPr algn="r"/>
            <a:endParaRPr lang="fa-IR" sz="20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943098" y="1023265"/>
            <a:ext cx="6044455" cy="2994482"/>
          </a:xfrm>
          <a:prstGeom prst="rect">
            <a:avLst/>
          </a:prstGeom>
        </p:spPr>
      </p:pic>
    </p:spTree>
    <p:extLst>
      <p:ext uri="{BB962C8B-B14F-4D97-AF65-F5344CB8AC3E}">
        <p14:creationId xmlns:p14="http://schemas.microsoft.com/office/powerpoint/2010/main" val="4285343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81" y="1308485"/>
            <a:ext cx="8596668" cy="1517841"/>
          </a:xfrm>
        </p:spPr>
        <p:txBody>
          <a:bodyPr/>
          <a:lstStyle/>
          <a:p>
            <a:pPr algn="r" rtl="1"/>
            <a:r>
              <a:rPr lang="fa-IR" dirty="0" smtClean="0">
                <a:solidFill>
                  <a:schemeClr val="accent2">
                    <a:lumMod val="50000"/>
                  </a:schemeClr>
                </a:solidFill>
                <a:cs typeface="B Nazanin" panose="00000400000000000000" pitchFamily="2" charset="-78"/>
              </a:rPr>
              <a:t>با تشکر از توجه شما...</a:t>
            </a:r>
            <a:endParaRPr lang="en-US"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820881" y="4236504"/>
            <a:ext cx="5439758" cy="860400"/>
          </a:xfrm>
        </p:spPr>
        <p:txBody>
          <a:bodyPr>
            <a:normAutofit fontScale="85000" lnSpcReduction="10000"/>
          </a:bodyPr>
          <a:lstStyle/>
          <a:p>
            <a:pPr algn="ctr"/>
            <a:r>
              <a:rPr lang="fa-IR" dirty="0" smtClean="0">
                <a:solidFill>
                  <a:schemeClr val="accent2">
                    <a:lumMod val="50000"/>
                  </a:schemeClr>
                </a:solidFill>
              </a:rPr>
              <a:t>جواد خرامان</a:t>
            </a:r>
          </a:p>
          <a:p>
            <a:pPr algn="ctr"/>
            <a:r>
              <a:rPr lang="fa-IR" dirty="0" smtClean="0">
                <a:solidFill>
                  <a:schemeClr val="accent2">
                    <a:lumMod val="50000"/>
                  </a:schemeClr>
                </a:solidFill>
              </a:rPr>
              <a:t>کارشناس مسئول توسعه مدیریت سرمایه های انسانی</a:t>
            </a:r>
          </a:p>
          <a:p>
            <a:endParaRPr lang="fa-IR" dirty="0" smtClean="0"/>
          </a:p>
          <a:p>
            <a:endParaRPr lang="en-US" dirty="0"/>
          </a:p>
        </p:txBody>
      </p:sp>
    </p:spTree>
    <p:extLst>
      <p:ext uri="{BB962C8B-B14F-4D97-AF65-F5344CB8AC3E}">
        <p14:creationId xmlns:p14="http://schemas.microsoft.com/office/powerpoint/2010/main" val="2994580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973" y="332508"/>
            <a:ext cx="8666018" cy="4468091"/>
          </a:xfrm>
        </p:spPr>
        <p:txBody>
          <a:bodyPr>
            <a:noAutofit/>
          </a:bodyPr>
          <a:lstStyle/>
          <a:p>
            <a:r>
              <a:rPr lang="fa-IR" sz="2400" dirty="0"/>
              <a:t/>
            </a:r>
            <a:br>
              <a:rPr lang="fa-IR" sz="2400" dirty="0"/>
            </a:br>
            <a:r>
              <a:rPr lang="fa-IR" sz="1800" dirty="0" smtClean="0">
                <a:solidFill>
                  <a:schemeClr val="accent2">
                    <a:lumMod val="50000"/>
                  </a:schemeClr>
                </a:solidFill>
                <a:cs typeface="B Nazanin" panose="00000400000000000000" pitchFamily="2" charset="-78"/>
              </a:rPr>
              <a:t>در </a:t>
            </a:r>
            <a:r>
              <a:rPr lang="fa-IR" sz="1800" dirty="0">
                <a:solidFill>
                  <a:schemeClr val="accent2">
                    <a:lumMod val="50000"/>
                  </a:schemeClr>
                </a:solidFill>
                <a:cs typeface="B Nazanin" panose="00000400000000000000" pitchFamily="2" charset="-78"/>
              </a:rPr>
              <a:t>گزارش احکام از اطلاعات داخل احکام می توانیم استفاده کنیم، فرق این دو منو در این است که </a:t>
            </a:r>
            <a:r>
              <a:rPr lang="fa-IR" sz="1800" dirty="0" smtClean="0">
                <a:solidFill>
                  <a:schemeClr val="accent2">
                    <a:lumMod val="50000"/>
                  </a:schemeClr>
                </a:solidFill>
                <a:cs typeface="B Nazanin" panose="00000400000000000000" pitchFamily="2" charset="-78"/>
              </a:rPr>
              <a:t>در گزارش با اقلام حقوقی ، قلم های حقوقی هم مثل ضریب حق شاغل یا مبلغش موجود است ولی در گزا رش بدون اقلام حقوقی قلم های حقوقی درون حکم نیست، و اطلاعات عمومی حکم بیشتر مورد توجه می باشد</a:t>
            </a:r>
            <a:r>
              <a:rPr lang="fa-IR" sz="1800" dirty="0">
                <a:solidFill>
                  <a:schemeClr val="accent2">
                    <a:lumMod val="50000"/>
                  </a:schemeClr>
                </a:solidFill>
                <a:cs typeface="B Nazanin" panose="00000400000000000000" pitchFamily="2" charset="-78"/>
              </a:rPr>
              <a:t/>
            </a:r>
            <a:br>
              <a:rPr lang="fa-IR" sz="1800" dirty="0">
                <a:solidFill>
                  <a:schemeClr val="accent2">
                    <a:lumMod val="50000"/>
                  </a:schemeClr>
                </a:solidFill>
                <a:cs typeface="B Nazanin" panose="00000400000000000000" pitchFamily="2" charset="-78"/>
              </a:rPr>
            </a:br>
            <a:r>
              <a:rPr lang="fa-IR" sz="1800" dirty="0">
                <a:solidFill>
                  <a:schemeClr val="accent2">
                    <a:lumMod val="50000"/>
                  </a:schemeClr>
                </a:solidFill>
                <a:cs typeface="B Nazanin" panose="00000400000000000000" pitchFamily="2" charset="-78"/>
              </a:rPr>
              <a:t>در بحث گزارشات که شامل گزارشات پرسنل، حکم و غیره می باشد روند گرفتن گزارش </a:t>
            </a:r>
            <a:r>
              <a:rPr lang="fa-IR" sz="1800" dirty="0" smtClean="0">
                <a:solidFill>
                  <a:schemeClr val="accent2">
                    <a:lumMod val="50000"/>
                  </a:schemeClr>
                </a:solidFill>
                <a:cs typeface="B Nazanin" panose="00000400000000000000" pitchFamily="2" charset="-78"/>
              </a:rPr>
              <a:t>تقریبا یکسان می باشد و اگر با گزارش گیری قسمت پرسنل و احکام آشنا باشید می توانید از تمام گزارشات استفاده کنید،</a:t>
            </a:r>
            <a:br>
              <a:rPr lang="fa-IR" sz="1800" dirty="0" smtClean="0">
                <a:solidFill>
                  <a:schemeClr val="accent2">
                    <a:lumMod val="50000"/>
                  </a:schemeClr>
                </a:solidFill>
                <a:cs typeface="B Nazanin" panose="00000400000000000000" pitchFamily="2" charset="-78"/>
              </a:rPr>
            </a:br>
            <a:r>
              <a:rPr lang="fa-IR" sz="1800" dirty="0">
                <a:solidFill>
                  <a:schemeClr val="accent2">
                    <a:lumMod val="50000"/>
                  </a:schemeClr>
                </a:solidFill>
                <a:cs typeface="B Nazanin" panose="00000400000000000000" pitchFamily="2" charset="-78"/>
              </a:rPr>
              <a:t>می خواهیم گزارشی بگیریم که اسم، فامیل ، شماره ملی، واحد محل خدمت و مدرک تحصیلی </a:t>
            </a:r>
            <a:r>
              <a:rPr lang="fa-IR" sz="1800" dirty="0" smtClean="0">
                <a:solidFill>
                  <a:schemeClr val="accent2">
                    <a:lumMod val="50000"/>
                  </a:schemeClr>
                </a:solidFill>
                <a:cs typeface="B Nazanin" panose="00000400000000000000" pitchFamily="2" charset="-78"/>
              </a:rPr>
              <a:t>افراد را به ما بدهد، برای این کار در منوی گزارشات می توان از گزارش پرسنل و هم گزارش حکم استفاده کرد فرقی نمی کند ولی برای سرعت بیشتر بهتر است از گزارش احکم بدون بدون اقلام حقوقی استفاده کنیم.</a:t>
            </a:r>
            <a:r>
              <a:rPr lang="fa-IR" sz="1800" dirty="0">
                <a:solidFill>
                  <a:schemeClr val="accent2">
                    <a:lumMod val="50000"/>
                  </a:schemeClr>
                </a:solidFill>
                <a:cs typeface="B Nazanin" panose="00000400000000000000" pitchFamily="2" charset="-78"/>
              </a:rPr>
              <a:t/>
            </a:r>
            <a:br>
              <a:rPr lang="fa-IR" sz="18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در ابتدا گزارش بدون اقلام حقوقی را باز می </a:t>
            </a:r>
            <a:r>
              <a:rPr lang="fa-IR" sz="2000" dirty="0" smtClean="0">
                <a:solidFill>
                  <a:schemeClr val="accent2">
                    <a:lumMod val="50000"/>
                  </a:schemeClr>
                </a:solidFill>
                <a:cs typeface="B Nazanin" panose="00000400000000000000" pitchFamily="2" charset="-78"/>
              </a:rPr>
              <a:t>کنیم</a:t>
            </a:r>
            <a:r>
              <a:rPr lang="fa-IR" sz="2000" dirty="0" smtClean="0">
                <a:cs typeface="B Nazanin" panose="00000400000000000000" pitchFamily="2" charset="-78"/>
              </a:rPr>
              <a:t/>
            </a:r>
            <a:br>
              <a:rPr lang="fa-IR" sz="2000" dirty="0" smtClean="0">
                <a:cs typeface="B Nazanin" panose="00000400000000000000" pitchFamily="2" charset="-78"/>
              </a:rPr>
            </a:br>
            <a:r>
              <a:rPr lang="fa-IR" sz="2000" dirty="0" smtClean="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sz="2800" dirty="0"/>
              <a:t/>
            </a:r>
            <a:br>
              <a:rPr lang="fa-IR" sz="2800" dirty="0"/>
            </a:br>
            <a:r>
              <a:rPr lang="fa-IR" sz="2800" dirty="0"/>
              <a:t/>
            </a:r>
            <a:br>
              <a:rPr lang="fa-IR" sz="2800" dirty="0"/>
            </a:br>
            <a:endParaRPr lang="en-US" sz="2800" dirty="0"/>
          </a:p>
        </p:txBody>
      </p:sp>
      <p:pic>
        <p:nvPicPr>
          <p:cNvPr id="5" name="Picture 4"/>
          <p:cNvPicPr>
            <a:picLocks noChangeAspect="1"/>
          </p:cNvPicPr>
          <p:nvPr/>
        </p:nvPicPr>
        <p:blipFill>
          <a:blip r:embed="rId2"/>
          <a:stretch>
            <a:fillRect/>
          </a:stretch>
        </p:blipFill>
        <p:spPr>
          <a:xfrm>
            <a:off x="1220932" y="3330006"/>
            <a:ext cx="7055428" cy="2941185"/>
          </a:xfrm>
          <a:prstGeom prst="rect">
            <a:avLst/>
          </a:prstGeom>
        </p:spPr>
      </p:pic>
    </p:spTree>
    <p:extLst>
      <p:ext uri="{BB962C8B-B14F-4D97-AF65-F5344CB8AC3E}">
        <p14:creationId xmlns:p14="http://schemas.microsoft.com/office/powerpoint/2010/main" val="88106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8928" y="1859972"/>
            <a:ext cx="7933091" cy="3300000"/>
          </a:xfrm>
          <a:prstGeom prst="rect">
            <a:avLst/>
          </a:prstGeom>
        </p:spPr>
      </p:pic>
      <p:sp>
        <p:nvSpPr>
          <p:cNvPr id="3" name="Text Placeholder 2"/>
          <p:cNvSpPr>
            <a:spLocks noGrp="1"/>
          </p:cNvSpPr>
          <p:nvPr>
            <p:ph type="body" idx="1"/>
          </p:nvPr>
        </p:nvSpPr>
        <p:spPr>
          <a:xfrm>
            <a:off x="381393" y="768928"/>
            <a:ext cx="8708159" cy="5268768"/>
          </a:xfrm>
        </p:spPr>
        <p:txBody>
          <a:bodyPr/>
          <a:lstStyle/>
          <a:p>
            <a:pPr algn="r"/>
            <a:r>
              <a:rPr lang="fa-IR" dirty="0">
                <a:solidFill>
                  <a:schemeClr val="accent2">
                    <a:lumMod val="50000"/>
                  </a:schemeClr>
                </a:solidFill>
              </a:rPr>
              <a:t>در فیلد محل خدمت در حکم، استان خود را یا محل خدمت مورد نظر را انتخاب کنید.</a:t>
            </a:r>
            <a:endParaRPr lang="en-US" dirty="0">
              <a:solidFill>
                <a:schemeClr val="accent2">
                  <a:lumMod val="50000"/>
                </a:schemeClr>
              </a:solidFill>
            </a:endParaRPr>
          </a:p>
        </p:txBody>
      </p:sp>
    </p:spTree>
    <p:extLst>
      <p:ext uri="{BB962C8B-B14F-4D97-AF65-F5344CB8AC3E}">
        <p14:creationId xmlns:p14="http://schemas.microsoft.com/office/powerpoint/2010/main" val="1112043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32" y="301337"/>
            <a:ext cx="8093941" cy="707159"/>
          </a:xfrm>
        </p:spPr>
        <p:txBody>
          <a:bodyPr>
            <a:normAutofit/>
          </a:bodyPr>
          <a:lstStyle/>
          <a:p>
            <a:pPr algn="r"/>
            <a:r>
              <a:rPr lang="fa-IR" sz="2400" dirty="0">
                <a:cs typeface="B Nazanin" panose="00000400000000000000" pitchFamily="2" charset="-78"/>
              </a:rPr>
              <a:t>در قسمت فیلدها همه ی فیلد ها را انتخاب می کنیم</a:t>
            </a:r>
            <a:endParaRPr lang="en-US" sz="2400" dirty="0">
              <a:cs typeface="B Nazanin" panose="00000400000000000000" pitchFamily="2" charset="-78"/>
            </a:endParaRPr>
          </a:p>
        </p:txBody>
      </p:sp>
      <p:sp>
        <p:nvSpPr>
          <p:cNvPr id="3" name="Text Placeholder 2"/>
          <p:cNvSpPr>
            <a:spLocks noGrp="1"/>
          </p:cNvSpPr>
          <p:nvPr>
            <p:ph type="body" idx="1"/>
          </p:nvPr>
        </p:nvSpPr>
        <p:spPr>
          <a:xfrm>
            <a:off x="467592" y="3158836"/>
            <a:ext cx="10879858" cy="2930814"/>
          </a:xfrm>
        </p:spPr>
        <p:txBody>
          <a:bodyPr/>
          <a:lstStyle/>
          <a:p>
            <a:r>
              <a:rPr lang="fa-IR" dirty="0" smtClean="0"/>
              <a:t>*</a:t>
            </a:r>
            <a:endParaRPr lang="en-US" dirty="0"/>
          </a:p>
        </p:txBody>
      </p:sp>
      <p:pic>
        <p:nvPicPr>
          <p:cNvPr id="4" name="Picture 3"/>
          <p:cNvPicPr>
            <a:picLocks noChangeAspect="1"/>
          </p:cNvPicPr>
          <p:nvPr/>
        </p:nvPicPr>
        <p:blipFill>
          <a:blip r:embed="rId2"/>
          <a:stretch>
            <a:fillRect/>
          </a:stretch>
        </p:blipFill>
        <p:spPr>
          <a:xfrm>
            <a:off x="467592" y="1215737"/>
            <a:ext cx="8801099" cy="4873913"/>
          </a:xfrm>
          <a:prstGeom prst="rect">
            <a:avLst/>
          </a:prstGeom>
        </p:spPr>
      </p:pic>
    </p:spTree>
    <p:extLst>
      <p:ext uri="{BB962C8B-B14F-4D97-AF65-F5344CB8AC3E}">
        <p14:creationId xmlns:p14="http://schemas.microsoft.com/office/powerpoint/2010/main" val="3513607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2" y="1839190"/>
            <a:ext cx="10401877" cy="2639291"/>
          </a:xfrm>
        </p:spPr>
        <p:txBody>
          <a:bodyPr>
            <a:noAutofit/>
          </a:bodyPr>
          <a:lstStyle/>
          <a:p>
            <a:pPr algn="r"/>
            <a:r>
              <a:rPr lang="fa-IR" sz="2800" dirty="0"/>
              <a:t/>
            </a:r>
            <a:br>
              <a:rPr lang="fa-IR" sz="2800" dirty="0"/>
            </a:br>
            <a:r>
              <a:rPr lang="fa-IR" sz="2800" dirty="0"/>
              <a:t/>
            </a:r>
            <a:br>
              <a:rPr lang="fa-IR" sz="2800" dirty="0"/>
            </a:br>
            <a:r>
              <a:rPr lang="fa-IR" sz="2800" dirty="0"/>
              <a:t/>
            </a:r>
            <a:br>
              <a:rPr lang="fa-IR" sz="2800" dirty="0"/>
            </a:br>
            <a:endParaRPr lang="en-US" sz="2800" dirty="0"/>
          </a:p>
        </p:txBody>
      </p:sp>
      <p:sp>
        <p:nvSpPr>
          <p:cNvPr id="3" name="Text Placeholder 2"/>
          <p:cNvSpPr>
            <a:spLocks noGrp="1"/>
          </p:cNvSpPr>
          <p:nvPr>
            <p:ph type="body" idx="1"/>
          </p:nvPr>
        </p:nvSpPr>
        <p:spPr>
          <a:xfrm>
            <a:off x="-103910" y="441612"/>
            <a:ext cx="9269269" cy="2332760"/>
          </a:xfrm>
        </p:spPr>
        <p:txBody>
          <a:bodyPr>
            <a:normAutofit/>
          </a:bodyPr>
          <a:lstStyle/>
          <a:p>
            <a:pPr algn="r"/>
            <a:r>
              <a:rPr lang="fa-IR" sz="1800" dirty="0" smtClean="0">
                <a:solidFill>
                  <a:schemeClr val="accent2">
                    <a:lumMod val="50000"/>
                  </a:schemeClr>
                </a:solidFill>
              </a:rPr>
              <a:t>اگر در نوع استخدام یا مقطع تحصیلی، گزینه خاصی خواستید در فیلد مربوطه انتخاب کنید و بعد تاریخ اجرا را مشخص کنید که معمولا از اول سال تا آخر سال قرار دارد ، هر تاریخی که مد نظرتون بود را مشخص کنید و برای این گزارش ،گزینه آخرین حکم را انتخاب می کنیم با این فیلتر آخرین مدرک تحصیلی را که شخص داردگزارشگیری می کنیم</a:t>
            </a:r>
            <a:br>
              <a:rPr lang="fa-IR" sz="1800" dirty="0" smtClean="0">
                <a:solidFill>
                  <a:schemeClr val="accent2">
                    <a:lumMod val="50000"/>
                  </a:schemeClr>
                </a:solidFill>
              </a:rPr>
            </a:br>
            <a:r>
              <a:rPr lang="fa-IR" sz="1800" dirty="0" smtClean="0">
                <a:solidFill>
                  <a:schemeClr val="accent2">
                    <a:lumMod val="50000"/>
                  </a:schemeClr>
                </a:solidFill>
              </a:rPr>
              <a:t>آخرین حکم را انتخاب می کنیم و بعد اجرا را می زنیم</a:t>
            </a:r>
            <a:endParaRPr lang="en-US" sz="18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535419" y="2123941"/>
            <a:ext cx="8447809" cy="3752118"/>
          </a:xfrm>
          <a:prstGeom prst="rect">
            <a:avLst/>
          </a:prstGeom>
        </p:spPr>
      </p:pic>
    </p:spTree>
    <p:extLst>
      <p:ext uri="{BB962C8B-B14F-4D97-AF65-F5344CB8AC3E}">
        <p14:creationId xmlns:p14="http://schemas.microsoft.com/office/powerpoint/2010/main" val="2905990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477983"/>
            <a:ext cx="8571923" cy="1007918"/>
          </a:xfrm>
        </p:spPr>
        <p:txBody>
          <a:bodyPr>
            <a:normAutofit/>
          </a:bodyPr>
          <a:lstStyle/>
          <a:p>
            <a:pPr algn="r"/>
            <a:r>
              <a:rPr lang="fa-IR" sz="2000" dirty="0">
                <a:solidFill>
                  <a:schemeClr val="accent2">
                    <a:lumMod val="50000"/>
                  </a:schemeClr>
                </a:solidFill>
                <a:cs typeface="B Nazanin" panose="00000400000000000000" pitchFamily="2" charset="-78"/>
              </a:rPr>
              <a:t>حال از این اطلاعات لیست شده می توانیم گزارش بگیریم گزارش شخصی در پایین صفحه را کلیک</a:t>
            </a:r>
            <a:br>
              <a:rPr lang="fa-IR" sz="2000" dirty="0">
                <a:solidFill>
                  <a:schemeClr val="accent2">
                    <a:lumMod val="50000"/>
                  </a:schemeClr>
                </a:solidFill>
                <a:cs typeface="B Nazanin" panose="00000400000000000000" pitchFamily="2" charset="-78"/>
              </a:rPr>
            </a:br>
            <a:r>
              <a:rPr lang="fa-IR" sz="2000" dirty="0">
                <a:solidFill>
                  <a:schemeClr val="accent2">
                    <a:lumMod val="50000"/>
                  </a:schemeClr>
                </a:solidFill>
                <a:cs typeface="B Nazanin" panose="00000400000000000000" pitchFamily="2" charset="-78"/>
              </a:rPr>
              <a:t>می کنیم</a:t>
            </a:r>
            <a:endParaRPr lang="en-US" sz="2000" dirty="0">
              <a:solidFill>
                <a:schemeClr val="accent2">
                  <a:lumMod val="50000"/>
                </a:schemeClr>
              </a:solidFill>
              <a:cs typeface="B Nazanin" panose="00000400000000000000" pitchFamily="2" charset="-78"/>
            </a:endParaRPr>
          </a:p>
        </p:txBody>
      </p:sp>
      <p:sp>
        <p:nvSpPr>
          <p:cNvPr id="3" name="Text Placeholder 2"/>
          <p:cNvSpPr>
            <a:spLocks noGrp="1"/>
          </p:cNvSpPr>
          <p:nvPr>
            <p:ph type="body" idx="1"/>
          </p:nvPr>
        </p:nvSpPr>
        <p:spPr>
          <a:xfrm>
            <a:off x="996950" y="2826327"/>
            <a:ext cx="7835323" cy="3480954"/>
          </a:xfrm>
        </p:spPr>
        <p:txBody>
          <a:bodyPr>
            <a:normAutofit fontScale="70000" lnSpcReduction="20000"/>
          </a:bodyPr>
          <a:lstStyle/>
          <a:p>
            <a:endParaRPr lang="fa-IR" dirty="0" smtClean="0"/>
          </a:p>
          <a:p>
            <a:endParaRPr lang="fa-IR" dirty="0"/>
          </a:p>
          <a:p>
            <a:endParaRPr lang="fa-IR" dirty="0" smtClean="0"/>
          </a:p>
          <a:p>
            <a:endParaRPr lang="fa-IR" dirty="0"/>
          </a:p>
          <a:p>
            <a:endParaRPr lang="fa-IR" dirty="0" smtClean="0"/>
          </a:p>
          <a:p>
            <a:endParaRPr lang="fa-IR" dirty="0" smtClean="0"/>
          </a:p>
          <a:p>
            <a:endParaRPr lang="fa-IR" dirty="0"/>
          </a:p>
          <a:p>
            <a:endParaRPr lang="fa-IR" dirty="0" smtClean="0"/>
          </a:p>
          <a:p>
            <a:pPr algn="r"/>
            <a:r>
              <a:rPr lang="fa-IR" sz="2000" dirty="0">
                <a:solidFill>
                  <a:schemeClr val="accent2">
                    <a:lumMod val="50000"/>
                  </a:schemeClr>
                </a:solidFill>
              </a:rPr>
              <a:t>اطلاعاتی که می خواهیم را انتخاب می کنیم و در قسمت فیلد های نمایشی روی علامت &lt; می زنیم</a:t>
            </a:r>
          </a:p>
          <a:p>
            <a:pPr algn="r"/>
            <a:r>
              <a:rPr lang="fa-IR" sz="2000" dirty="0">
                <a:solidFill>
                  <a:schemeClr val="accent2">
                    <a:lumMod val="50000"/>
                  </a:schemeClr>
                </a:solidFill>
              </a:rPr>
              <a:t>تا در کادر فیلدهای نمایشی قرار </a:t>
            </a:r>
            <a:r>
              <a:rPr lang="fa-IR" sz="2000" dirty="0" smtClean="0">
                <a:solidFill>
                  <a:schemeClr val="accent2">
                    <a:lumMod val="50000"/>
                  </a:schemeClr>
                </a:solidFill>
              </a:rPr>
              <a:t>بگیرد </a:t>
            </a:r>
            <a:r>
              <a:rPr lang="fa-IR" sz="2000" dirty="0">
                <a:solidFill>
                  <a:schemeClr val="accent2">
                    <a:lumMod val="50000"/>
                  </a:schemeClr>
                </a:solidFill>
              </a:rPr>
              <a:t>و اگر اشتباه زدید علامت &gt; را بزنید تا خارج شود سپس کلید</a:t>
            </a:r>
          </a:p>
          <a:p>
            <a:pPr algn="r"/>
            <a:r>
              <a:rPr lang="fa-IR" sz="2000" dirty="0">
                <a:solidFill>
                  <a:schemeClr val="accent2">
                    <a:lumMod val="50000"/>
                  </a:schemeClr>
                </a:solidFill>
              </a:rPr>
              <a:t>پیش نمایش )پیش نمایش( را در که بالای همین فرم است را می زنیم</a:t>
            </a:r>
            <a:endParaRPr lang="en-US" sz="2000" dirty="0">
              <a:solidFill>
                <a:schemeClr val="accent2">
                  <a:lumMod val="50000"/>
                </a:schemeClr>
              </a:solidFill>
            </a:endParaRPr>
          </a:p>
        </p:txBody>
      </p:sp>
      <p:pic>
        <p:nvPicPr>
          <p:cNvPr id="4" name="Picture 3"/>
          <p:cNvPicPr>
            <a:picLocks noChangeAspect="1"/>
          </p:cNvPicPr>
          <p:nvPr/>
        </p:nvPicPr>
        <p:blipFill>
          <a:blip r:embed="rId2"/>
          <a:stretch>
            <a:fillRect/>
          </a:stretch>
        </p:blipFill>
        <p:spPr>
          <a:xfrm>
            <a:off x="1963880" y="1620982"/>
            <a:ext cx="6019201" cy="3330000"/>
          </a:xfrm>
          <a:prstGeom prst="rect">
            <a:avLst/>
          </a:prstGeom>
        </p:spPr>
      </p:pic>
    </p:spTree>
    <p:extLst>
      <p:ext uri="{BB962C8B-B14F-4D97-AF65-F5344CB8AC3E}">
        <p14:creationId xmlns:p14="http://schemas.microsoft.com/office/powerpoint/2010/main" val="419119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1804" y="280903"/>
            <a:ext cx="6812837" cy="2560000"/>
          </a:xfrm>
          <a:prstGeom prst="rect">
            <a:avLst/>
          </a:prstGeom>
        </p:spPr>
      </p:pic>
      <p:sp>
        <p:nvSpPr>
          <p:cNvPr id="2" name="Title 1"/>
          <p:cNvSpPr>
            <a:spLocks noGrp="1"/>
          </p:cNvSpPr>
          <p:nvPr>
            <p:ph type="title"/>
          </p:nvPr>
        </p:nvSpPr>
        <p:spPr>
          <a:xfrm>
            <a:off x="6369628" y="2568820"/>
            <a:ext cx="1704109" cy="725098"/>
          </a:xfrm>
        </p:spPr>
        <p:txBody>
          <a:bodyPr>
            <a:normAutofit/>
          </a:bodyPr>
          <a:lstStyle/>
          <a:p>
            <a:pPr algn="r"/>
            <a:r>
              <a:rPr lang="fa-IR" sz="2000" dirty="0" smtClean="0">
                <a:cs typeface="B Nazanin" panose="00000400000000000000" pitchFamily="2" charset="-78"/>
              </a:rPr>
              <a:t>نتیجه می شود:  </a:t>
            </a:r>
            <a:endParaRPr lang="en-US" sz="2000" dirty="0">
              <a:cs typeface="B Nazanin" panose="00000400000000000000" pitchFamily="2" charset="-78"/>
            </a:endParaRPr>
          </a:p>
        </p:txBody>
      </p:sp>
      <p:sp>
        <p:nvSpPr>
          <p:cNvPr id="3" name="Text Placeholder 2"/>
          <p:cNvSpPr>
            <a:spLocks noGrp="1"/>
          </p:cNvSpPr>
          <p:nvPr>
            <p:ph type="body" idx="1"/>
          </p:nvPr>
        </p:nvSpPr>
        <p:spPr>
          <a:xfrm>
            <a:off x="1018885" y="2979820"/>
            <a:ext cx="9944677" cy="2275609"/>
          </a:xfrm>
        </p:spPr>
        <p:txBody>
          <a:bodyPr/>
          <a:lstStyle/>
          <a:p>
            <a:pPr algn="r"/>
            <a:endParaRPr lang="en-US" dirty="0"/>
          </a:p>
        </p:txBody>
      </p:sp>
      <p:pic>
        <p:nvPicPr>
          <p:cNvPr id="5" name="Picture 4"/>
          <p:cNvPicPr>
            <a:picLocks noChangeAspect="1"/>
          </p:cNvPicPr>
          <p:nvPr/>
        </p:nvPicPr>
        <p:blipFill>
          <a:blip r:embed="rId3"/>
          <a:stretch>
            <a:fillRect/>
          </a:stretch>
        </p:blipFill>
        <p:spPr>
          <a:xfrm>
            <a:off x="1391804" y="3432835"/>
            <a:ext cx="6812837" cy="2948752"/>
          </a:xfrm>
          <a:prstGeom prst="rect">
            <a:avLst/>
          </a:prstGeom>
        </p:spPr>
      </p:pic>
    </p:spTree>
    <p:extLst>
      <p:ext uri="{BB962C8B-B14F-4D97-AF65-F5344CB8AC3E}">
        <p14:creationId xmlns:p14="http://schemas.microsoft.com/office/powerpoint/2010/main" val="3619933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265</TotalTime>
  <Words>1836</Words>
  <Application>Microsoft Office PowerPoint</Application>
  <PresentationFormat>Widescreen</PresentationFormat>
  <Paragraphs>140</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 Nazanin</vt:lpstr>
      <vt:lpstr>Tahoma</vt:lpstr>
      <vt:lpstr>Trebuchet MS</vt:lpstr>
      <vt:lpstr>Wingdings 3</vt:lpstr>
      <vt:lpstr>Facet</vt:lpstr>
      <vt:lpstr>PowerPoint Presentation</vt:lpstr>
      <vt:lpstr>همانطور که مشاهده می کنید در منوی گزارشات، گزارش های مختلفی نشان داده می شود. در گزارش پرسنلی می توان از اطلاعات پرسنلی و آخرین حکم یک شخص گزارش گرفت در اصل از اطلاعاتی که در قسمت (عملیات پرسنلی –پرسنل ) وارد کرده ایم </vt:lpstr>
      <vt:lpstr>همانطور که مشاهده می کنید اطلاعات پرسنل در اینجا موجود است و می توانید از هر کدام از اطلاعاتی که اینجا پر کرده اید گزارش بگیرید  .. در گزارش احکام ما دو زیر منو داریم : 1- گزارش بدون اقلام حقوقی 2- گزارش با اقلام حقوقی</vt:lpstr>
      <vt:lpstr> در گزارش احکام از اطلاعات داخل احکام می توانیم استفاده کنیم، فرق این دو منو در این است که در گزارش با اقلام حقوقی ، قلم های حقوقی هم مثل ضریب حق شاغل یا مبلغش موجود است ولی در گزا رش بدون اقلام حقوقی قلم های حقوقی درون حکم نیست، و اطلاعات عمومی حکم بیشتر مورد توجه می باشد در بحث گزارشات که شامل گزارشات پرسنل، حکم و غیره می باشد روند گرفتن گزارش تقریبا یکسان می باشد و اگر با گزارش گیری قسمت پرسنل و احکام آشنا باشید می توانید از تمام گزارشات استفاده کنید، می خواهیم گزارشی بگیریم که اسم، فامیل ، شماره ملی، واحد محل خدمت و مدرک تحصیلی افراد را به ما بدهد، برای این کار در منوی گزارشات می توان از گزارش پرسنل و هم گزارش حکم استفاده کرد فرقی نمی کند ولی برای سرعت بیشتر بهتر است از گزارش احکم بدون بدون اقلام حقوقی استفاده کنیم.  در ابتدا گزارش بدون اقلام حقوقی را باز می کنیم .   </vt:lpstr>
      <vt:lpstr>PowerPoint Presentation</vt:lpstr>
      <vt:lpstr>در قسمت فیلدها همه ی فیلد ها را انتخاب می کنیم</vt:lpstr>
      <vt:lpstr>   </vt:lpstr>
      <vt:lpstr>حال از این اطلاعات لیست شده می توانیم گزارش بگیریم گزارش شخصی در پایین صفحه را کلیک می کنیم</vt:lpstr>
      <vt:lpstr>نتیجه می شود:  </vt:lpstr>
      <vt:lpstr>گزارش کامل شد حالا می خواهیم اطلاعات را به صورت  اکسل ذخیره کنیم</vt:lpstr>
      <vt:lpstr>اگر بخواهید گزارش بر اساس مدرک تحصیلی مرتب شود و مدرک های شبیه هم پیش هم نمایش یابند برای این کار مدرک تحصیلی را در کادر " گروه بر اساس" بگذارید و پیش نمایش را بزنید</vt:lpstr>
      <vt:lpstr>حالا اگر بخواهید برای صرفه جویی در کاغذ هر گروهی در یک صفحه جداگانه نباشد در صفحه گزارش شخصی ، در قسمت سایر تنظیما ت، تنظیم مورد نظر را انجام بدهید و تی ک "چاپ هر گروه در یک صفحه جداگانه" را بردارید.</vt:lpstr>
      <vt:lpstr>چگونه از مدرک تحصیلی افراد گزارش مدیریتی بگیریم؟</vt:lpstr>
      <vt:lpstr>و بعد در قسمت سایر تنظیمات نوع گزارش را مدیریتی کنیم</vt:lpstr>
      <vt:lpstr>بخش دیگری که در گزارشات استفاده می شود شرایط گزارش می باشد  .</vt:lpstr>
      <vt:lpstr>  </vt:lpstr>
      <vt:lpstr>برای تغییر عناوین فیلدها در چاپ گزارش در فیلدهای نمایشی از کلید نمایش داده شده زیر استفاده می کنیم</vt:lpstr>
      <vt:lpstr>اگر بخواهید بخواهیم ترتیب نمایش ستونها در پرینت گزارش را جابجا کنیم کافیه از فلش های بالا و پایین طبق شکل زیر استفاده کنیم </vt:lpstr>
      <vt:lpstr>بعد از کلیک روی فیلد جدید و تایید عنوان آن،شکل زیر نمایش داده می شود </vt:lpstr>
      <vt:lpstr>* گزارشی تهیه کنید که پست های با تصدی را در هر واحدی به صورت منظم به ترتیب چارت سازمانی نشان بدهد  در منوی گزارشات وارد گزارش پست سازمانی می شویم و سپس سرشاخه به همراه زیر مجموعه اش را انتخاب می کنیم و کلید قبول را می زنیم  </vt:lpstr>
      <vt:lpstr>گزارش را اجرا می کنیم به این صورت فقط پست های باتصدی را می آورد سپس در شرایط گزارش مانند زیر فیلد هایی که می خواهیم را می گذاریم .</vt:lpstr>
      <vt:lpstr>حال اگر همین گزارش را شما بخواهید آماری بگیرید به این معنی که فقط تعداد برای شما مهم باشد کافیه در گزارش شخصی در سایر تنظیمات "نوع گزارش" آن را بر روی مدیریتی بزارید</vt:lpstr>
      <vt:lpstr>در خصوص گزارشی که ساختیم می توان این نکته را اضافه کرد که حتما نیاز نیست که در گزارش شخصی در قسمت "گروه بر اساس" یا "عناوین نمایش در گروه" فقط یک مورد باشد می توانیم بیشتر از یک مورد را هم اضافه کنیم و گروه بندی ای که کردیم را به صورتی که می خواهیم به جزئیات بیشتری تفکیک کنیم، مثلا در همین گزارش علاوه بر این که تعداد پست های با تصدی در هر واحد را مشخص می کنید می توانید بر اساس مدرک مستخدم هم گروه بندی کنیم    </vt:lpstr>
      <vt:lpstr>گزارشات جدولی نوع دیگری از گزارشات آماری در سیستم به گزارشات جدولی معروف هستند که گاهی نیاز داریم ازاین گونه گزارشات استفاده کنیم و با توجه به توضیحاتی که گفته شد تقریباً تمام نیاز های شما برطرف می شود ولی به صورت خلاصه توضیحاتی در خصوص این نوع گزارش نیز داده می شود  برای تهیه این گونه از گزارشات مانند قبل در هر گزارشی که هستیم گزارش پرسنل،حکم، پست و... فیلتر های مورد نظر را مشخص می کنیم و روی اجرا می زنیم تا لیستی که از آن گزارش می خواهیم بگیریم آماده شود اما بجای زدن "گزارش شخصی" این بار روی گزارش جدید میزنیم </vt:lpstr>
      <vt:lpstr>در این صفحه در قسمت ابزار ها روی "شی جدول ستونی بانک اطلاعاتی" که در سمت چپ وجوددارد کلیک می کنیم </vt:lpstr>
      <vt:lpstr>اگر در قسمت گزارش پست هستیم باید فیلدی که یونیک )یکتا (می باشد را در محل مشخص شده بندازیم به این صورت که از "منبع داده" با موس کلیک می کنیم روی شماره پرسنلی آن را میکشیم ودر قسمت مورد نظر رها می کنیم به تصویر زیر دقت کنید  </vt:lpstr>
      <vt:lpstr>چون گزارش آماری می خواهیم شماره پرسنلی را بجای جمع بر روی شمارش می گذاریم</vt:lpstr>
      <vt:lpstr>سپس روی تایید می زنیم تا جدول سطر و ستون تشکیل شو د</vt:lpstr>
      <vt:lpstr>اگر بخواهیم مثلا جنسیت را هم اضافه کنیم کافیه در صفحه گزارش دوباره روی این گزار ش</vt:lpstr>
      <vt:lpstr>روی اسم های انگلیسی هم دبل کلیک می کنیم و اسم فارسی می گذاریم برای این که ببینید به چه صورتی است</vt:lpstr>
      <vt:lpstr>می توانید گزارش را پرینت کنید و یا حتی گزارش را ذخیره کنید</vt:lpstr>
      <vt:lpstr>و اگر در گزارش حکم بودید بازه مورد نظر را انتخاب می کنیم، آخرین حکم را انتخاب می کنیم و درشرایط گزارش" این شرط را بزارید </vt:lpstr>
      <vt:lpstr>سوال 2 ( گزارشی تهیه کنید که جمع اقلام حقوقی هر حکمی که تاریخ صدورشون از 01 / 06 / 1399 تا 01 / 02 / 1400 است را بیاورد </vt:lpstr>
      <vt:lpstr>به این صورت جامعه آماری ما درست می شود و حالا در گزارش شخصی فیلد هایی که می خواهیم راانتخاب می کنیم </vt:lpstr>
      <vt:lpstr>با تشکر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همانطور که مشاهده می کنید در منوی گزارشات، گزارش های مختلفی نشان داده می شود. در گزارش پرسنلی می توان از اطلاعات پرسنلی و آخرین حکم یک شخص گزارش گرفت در اصل از اطلاعاتی که در قسمت (عملیات پرسنلی –پرسنل ) وارد کرده ایم</dc:title>
  <dc:creator>جواد خرامان</dc:creator>
  <cp:lastModifiedBy>فاطمه احمری</cp:lastModifiedBy>
  <cp:revision>37</cp:revision>
  <dcterms:created xsi:type="dcterms:W3CDTF">2022-05-16T07:03:09Z</dcterms:created>
  <dcterms:modified xsi:type="dcterms:W3CDTF">2022-07-23T04:24:28Z</dcterms:modified>
</cp:coreProperties>
</file>