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7" r:id="rId1"/>
  </p:sldMasterIdLst>
  <p:sldIdLst>
    <p:sldId id="315" r:id="rId2"/>
    <p:sldId id="256" r:id="rId3"/>
    <p:sldId id="257" r:id="rId4"/>
    <p:sldId id="306" r:id="rId5"/>
    <p:sldId id="258" r:id="rId6"/>
    <p:sldId id="259" r:id="rId7"/>
    <p:sldId id="260" r:id="rId8"/>
    <p:sldId id="261" r:id="rId9"/>
    <p:sldId id="262" r:id="rId10"/>
    <p:sldId id="263" r:id="rId11"/>
    <p:sldId id="264" r:id="rId12"/>
    <p:sldId id="265" r:id="rId13"/>
    <p:sldId id="307" r:id="rId14"/>
    <p:sldId id="267" r:id="rId15"/>
    <p:sldId id="284" r:id="rId16"/>
    <p:sldId id="285" r:id="rId17"/>
    <p:sldId id="286" r:id="rId18"/>
    <p:sldId id="287" r:id="rId19"/>
    <p:sldId id="288" r:id="rId20"/>
    <p:sldId id="289" r:id="rId21"/>
    <p:sldId id="290" r:id="rId22"/>
    <p:sldId id="291" r:id="rId23"/>
    <p:sldId id="309" r:id="rId24"/>
    <p:sldId id="292" r:id="rId25"/>
    <p:sldId id="310" r:id="rId26"/>
    <p:sldId id="304" r:id="rId27"/>
    <p:sldId id="311" r:id="rId28"/>
    <p:sldId id="293" r:id="rId29"/>
    <p:sldId id="294" r:id="rId30"/>
    <p:sldId id="312" r:id="rId31"/>
    <p:sldId id="296" r:id="rId32"/>
    <p:sldId id="313" r:id="rId33"/>
    <p:sldId id="297" r:id="rId34"/>
    <p:sldId id="314" r:id="rId35"/>
    <p:sldId id="298" r:id="rId36"/>
    <p:sldId id="299" r:id="rId37"/>
    <p:sldId id="300" r:id="rId38"/>
    <p:sldId id="301" r:id="rId39"/>
    <p:sldId id="302" r:id="rId40"/>
    <p:sldId id="283" r:id="rId41"/>
  </p:sldIdLst>
  <p:sldSz cx="9144000" cy="6858000" type="screen4x3"/>
  <p:notesSz cx="7010400" cy="9236075"/>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132" autoAdjust="0"/>
    <p:restoredTop sz="94660"/>
  </p:normalViewPr>
  <p:slideViewPr>
    <p:cSldViewPr>
      <p:cViewPr varScale="1">
        <p:scale>
          <a:sx n="82" d="100"/>
          <a:sy n="82" d="100"/>
        </p:scale>
        <p:origin x="114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D4A3CAD-33D3-4D07-8ED7-5C6EE23A7A57}" type="slidenum">
              <a:rPr lang="fa-IR" smtClean="0"/>
              <a:pPr/>
              <a:t>‹#›</a:t>
            </a:fld>
            <a:endParaRPr lang="fa-IR"/>
          </a:p>
        </p:txBody>
      </p:sp>
    </p:spTree>
    <p:extLst>
      <p:ext uri="{BB962C8B-B14F-4D97-AF65-F5344CB8AC3E}">
        <p14:creationId xmlns:p14="http://schemas.microsoft.com/office/powerpoint/2010/main" val="12870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D4A3CAD-33D3-4D07-8ED7-5C6EE23A7A57}" type="slidenum">
              <a:rPr lang="fa-IR" smtClean="0"/>
              <a:pPr/>
              <a:t>‹#›</a:t>
            </a:fld>
            <a:endParaRPr lang="fa-IR"/>
          </a:p>
        </p:txBody>
      </p:sp>
    </p:spTree>
    <p:extLst>
      <p:ext uri="{BB962C8B-B14F-4D97-AF65-F5344CB8AC3E}">
        <p14:creationId xmlns:p14="http://schemas.microsoft.com/office/powerpoint/2010/main" val="255592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5" name="Footer Placeholder 4"/>
          <p:cNvSpPr>
            <a:spLocks noGrp="1"/>
          </p:cNvSpPr>
          <p:nvPr>
            <p:ph type="ftr" sz="quarter" idx="11"/>
          </p:nvPr>
        </p:nvSpPr>
        <p:spPr/>
        <p:txBody>
          <a:bodyPr/>
          <a:lstStyle/>
          <a:p>
            <a:endParaRPr lang="fa-I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D4A3CAD-33D3-4D07-8ED7-5C6EE23A7A57}" type="slidenum">
              <a:rPr lang="fa-IR" smtClean="0"/>
              <a:pPr/>
              <a:t>‹#›</a:t>
            </a:fld>
            <a:endParaRPr lang="fa-I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0523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6" name="Footer Placeholder 5"/>
          <p:cNvSpPr>
            <a:spLocks noGrp="1"/>
          </p:cNvSpPr>
          <p:nvPr>
            <p:ph type="ftr" sz="quarter" idx="11"/>
          </p:nvPr>
        </p:nvSpPr>
        <p:spPr/>
        <p:txBody>
          <a:bodyPr/>
          <a:lstStyle/>
          <a:p>
            <a:endParaRPr lang="fa-I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D4A3CAD-33D3-4D07-8ED7-5C6EE23A7A57}" type="slidenum">
              <a:rPr lang="fa-IR" smtClean="0"/>
              <a:pPr/>
              <a:t>‹#›</a:t>
            </a:fld>
            <a:endParaRPr lang="fa-IR"/>
          </a:p>
        </p:txBody>
      </p:sp>
    </p:spTree>
    <p:extLst>
      <p:ext uri="{BB962C8B-B14F-4D97-AF65-F5344CB8AC3E}">
        <p14:creationId xmlns:p14="http://schemas.microsoft.com/office/powerpoint/2010/main" val="356850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6" name="Footer Placeholder 5"/>
          <p:cNvSpPr>
            <a:spLocks noGrp="1"/>
          </p:cNvSpPr>
          <p:nvPr>
            <p:ph type="ftr" sz="quarter" idx="11"/>
          </p:nvPr>
        </p:nvSpPr>
        <p:spPr/>
        <p:txBody>
          <a:bodyPr/>
          <a:lstStyle/>
          <a:p>
            <a:endParaRPr lang="fa-I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D4A3CAD-33D3-4D07-8ED7-5C6EE23A7A57}" type="slidenum">
              <a:rPr lang="fa-IR" smtClean="0"/>
              <a:pPr/>
              <a:t>‹#›</a:t>
            </a:fld>
            <a:endParaRPr lang="fa-I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1290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D4A3CAD-33D3-4D07-8ED7-5C6EE23A7A57}" type="slidenum">
              <a:rPr lang="fa-IR" smtClean="0"/>
              <a:pPr/>
              <a:t>‹#›</a:t>
            </a:fld>
            <a:endParaRPr lang="fa-IR"/>
          </a:p>
        </p:txBody>
      </p:sp>
    </p:spTree>
    <p:extLst>
      <p:ext uri="{BB962C8B-B14F-4D97-AF65-F5344CB8AC3E}">
        <p14:creationId xmlns:p14="http://schemas.microsoft.com/office/powerpoint/2010/main" val="248751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4A3CAD-33D3-4D07-8ED7-5C6EE23A7A57}" type="slidenum">
              <a:rPr lang="fa-IR" smtClean="0"/>
              <a:pPr/>
              <a:t>‹#›</a:t>
            </a:fld>
            <a:endParaRPr lang="fa-IR"/>
          </a:p>
        </p:txBody>
      </p:sp>
    </p:spTree>
    <p:extLst>
      <p:ext uri="{BB962C8B-B14F-4D97-AF65-F5344CB8AC3E}">
        <p14:creationId xmlns:p14="http://schemas.microsoft.com/office/powerpoint/2010/main" val="427579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4A3CAD-33D3-4D07-8ED7-5C6EE23A7A57}" type="slidenum">
              <a:rPr lang="fa-IR" smtClean="0"/>
              <a:pPr/>
              <a:t>‹#›</a:t>
            </a:fld>
            <a:endParaRPr lang="fa-IR"/>
          </a:p>
        </p:txBody>
      </p:sp>
    </p:spTree>
    <p:extLst>
      <p:ext uri="{BB962C8B-B14F-4D97-AF65-F5344CB8AC3E}">
        <p14:creationId xmlns:p14="http://schemas.microsoft.com/office/powerpoint/2010/main" val="230195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5" name="Footer Placeholder 4"/>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4A3CAD-33D3-4D07-8ED7-5C6EE23A7A57}" type="slidenum">
              <a:rPr lang="fa-IR" smtClean="0"/>
              <a:pPr/>
              <a:t>‹#›</a:t>
            </a:fld>
            <a:endParaRPr lang="fa-IR"/>
          </a:p>
        </p:txBody>
      </p:sp>
    </p:spTree>
    <p:extLst>
      <p:ext uri="{BB962C8B-B14F-4D97-AF65-F5344CB8AC3E}">
        <p14:creationId xmlns:p14="http://schemas.microsoft.com/office/powerpoint/2010/main" val="169000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5" name="Footer Placeholder 4"/>
          <p:cNvSpPr>
            <a:spLocks noGrp="1"/>
          </p:cNvSpPr>
          <p:nvPr>
            <p:ph type="ftr" sz="quarter" idx="11"/>
          </p:nvPr>
        </p:nvSpPr>
        <p:spPr/>
        <p:txBody>
          <a:bodyPr/>
          <a:lstStyle/>
          <a:p>
            <a:endParaRPr lang="fa-I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D4A3CAD-33D3-4D07-8ED7-5C6EE23A7A57}" type="slidenum">
              <a:rPr lang="fa-IR" smtClean="0"/>
              <a:pPr/>
              <a:t>‹#›</a:t>
            </a:fld>
            <a:endParaRPr lang="fa-IR"/>
          </a:p>
        </p:txBody>
      </p:sp>
    </p:spTree>
    <p:extLst>
      <p:ext uri="{BB962C8B-B14F-4D97-AF65-F5344CB8AC3E}">
        <p14:creationId xmlns:p14="http://schemas.microsoft.com/office/powerpoint/2010/main" val="9381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D4A3CAD-33D3-4D07-8ED7-5C6EE23A7A57}" type="slidenum">
              <a:rPr lang="fa-IR" smtClean="0"/>
              <a:pPr/>
              <a:t>‹#›</a:t>
            </a:fld>
            <a:endParaRPr lang="fa-IR"/>
          </a:p>
        </p:txBody>
      </p:sp>
    </p:spTree>
    <p:extLst>
      <p:ext uri="{BB962C8B-B14F-4D97-AF65-F5344CB8AC3E}">
        <p14:creationId xmlns:p14="http://schemas.microsoft.com/office/powerpoint/2010/main" val="256811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8" name="Footer Placeholder 7"/>
          <p:cNvSpPr>
            <a:spLocks noGrp="1"/>
          </p:cNvSpPr>
          <p:nvPr>
            <p:ph type="ftr" sz="quarter" idx="11"/>
          </p:nvPr>
        </p:nvSpPr>
        <p:spPr/>
        <p:txBody>
          <a:bodyPr/>
          <a:lstStyle/>
          <a:p>
            <a:endParaRPr lang="fa-I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D4A3CAD-33D3-4D07-8ED7-5C6EE23A7A57}" type="slidenum">
              <a:rPr lang="fa-IR" smtClean="0"/>
              <a:pPr/>
              <a:t>‹#›</a:t>
            </a:fld>
            <a:endParaRPr lang="fa-IR"/>
          </a:p>
        </p:txBody>
      </p:sp>
    </p:spTree>
    <p:extLst>
      <p:ext uri="{BB962C8B-B14F-4D97-AF65-F5344CB8AC3E}">
        <p14:creationId xmlns:p14="http://schemas.microsoft.com/office/powerpoint/2010/main" val="338808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4" name="Footer Placeholder 3"/>
          <p:cNvSpPr>
            <a:spLocks noGrp="1"/>
          </p:cNvSpPr>
          <p:nvPr>
            <p:ph type="ftr" sz="quarter" idx="11"/>
          </p:nvPr>
        </p:nvSpPr>
        <p:spPr/>
        <p:txBody>
          <a:bodyPr/>
          <a:lstStyle/>
          <a:p>
            <a:endParaRPr lang="fa-I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4A3CAD-33D3-4D07-8ED7-5C6EE23A7A57}" type="slidenum">
              <a:rPr lang="fa-IR" smtClean="0"/>
              <a:pPr/>
              <a:t>‹#›</a:t>
            </a:fld>
            <a:endParaRPr lang="fa-IR"/>
          </a:p>
        </p:txBody>
      </p:sp>
    </p:spTree>
    <p:extLst>
      <p:ext uri="{BB962C8B-B14F-4D97-AF65-F5344CB8AC3E}">
        <p14:creationId xmlns:p14="http://schemas.microsoft.com/office/powerpoint/2010/main" val="162039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3" name="Footer Placeholder 2"/>
          <p:cNvSpPr>
            <a:spLocks noGrp="1"/>
          </p:cNvSpPr>
          <p:nvPr>
            <p:ph type="ftr" sz="quarter" idx="11"/>
          </p:nvPr>
        </p:nvSpPr>
        <p:spPr/>
        <p:txBody>
          <a:bodyPr/>
          <a:lstStyle/>
          <a:p>
            <a:endParaRPr lang="fa-I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4A3CAD-33D3-4D07-8ED7-5C6EE23A7A57}" type="slidenum">
              <a:rPr lang="fa-IR" smtClean="0"/>
              <a:pPr/>
              <a:t>‹#›</a:t>
            </a:fld>
            <a:endParaRPr lang="fa-IR"/>
          </a:p>
        </p:txBody>
      </p:sp>
    </p:spTree>
    <p:extLst>
      <p:ext uri="{BB962C8B-B14F-4D97-AF65-F5344CB8AC3E}">
        <p14:creationId xmlns:p14="http://schemas.microsoft.com/office/powerpoint/2010/main" val="255552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4A3CAD-33D3-4D07-8ED7-5C6EE23A7A57}" type="slidenum">
              <a:rPr lang="fa-IR" smtClean="0"/>
              <a:pPr/>
              <a:t>‹#›</a:t>
            </a:fld>
            <a:endParaRPr lang="fa-IR"/>
          </a:p>
        </p:txBody>
      </p:sp>
    </p:spTree>
    <p:extLst>
      <p:ext uri="{BB962C8B-B14F-4D97-AF65-F5344CB8AC3E}">
        <p14:creationId xmlns:p14="http://schemas.microsoft.com/office/powerpoint/2010/main" val="199657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4F1F5-0465-4F0A-9943-DC840ADC5B58}" type="datetimeFigureOut">
              <a:rPr lang="fa-IR" smtClean="0"/>
              <a:pPr/>
              <a:t>25/12/1443</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D4A3CAD-33D3-4D07-8ED7-5C6EE23A7A57}" type="slidenum">
              <a:rPr lang="fa-IR" smtClean="0"/>
              <a:pPr/>
              <a:t>‹#›</a:t>
            </a:fld>
            <a:endParaRPr lang="fa-IR"/>
          </a:p>
        </p:txBody>
      </p:sp>
    </p:spTree>
    <p:extLst>
      <p:ext uri="{BB962C8B-B14F-4D97-AF65-F5344CB8AC3E}">
        <p14:creationId xmlns:p14="http://schemas.microsoft.com/office/powerpoint/2010/main" val="3730678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3B4F1F5-0465-4F0A-9943-DC840ADC5B58}" type="datetimeFigureOut">
              <a:rPr lang="fa-IR" smtClean="0"/>
              <a:pPr/>
              <a:t>25/12/1443</a:t>
            </a:fld>
            <a:endParaRPr lang="fa-I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D4A3CAD-33D3-4D07-8ED7-5C6EE23A7A57}" type="slidenum">
              <a:rPr lang="fa-IR" smtClean="0"/>
              <a:pPr/>
              <a:t>‹#›</a:t>
            </a:fld>
            <a:endParaRPr lang="fa-IR"/>
          </a:p>
        </p:txBody>
      </p:sp>
    </p:spTree>
    <p:extLst>
      <p:ext uri="{BB962C8B-B14F-4D97-AF65-F5344CB8AC3E}">
        <p14:creationId xmlns:p14="http://schemas.microsoft.com/office/powerpoint/2010/main" val="399696364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032" y="2852936"/>
            <a:ext cx="6197944" cy="40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3168"/>
            <a:ext cx="5760640" cy="41501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210559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404664"/>
            <a:ext cx="6589199" cy="1280890"/>
          </a:xfrm>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5" name="Content Placeholder 4"/>
          <p:cNvSpPr>
            <a:spLocks noGrp="1"/>
          </p:cNvSpPr>
          <p:nvPr>
            <p:ph idx="1"/>
          </p:nvPr>
        </p:nvSpPr>
        <p:spPr>
          <a:xfrm>
            <a:off x="1403647" y="1045108"/>
            <a:ext cx="7538683" cy="5696259"/>
          </a:xfrm>
        </p:spPr>
        <p:txBody>
          <a:bodyPr>
            <a:normAutofit lnSpcReduction="10000"/>
          </a:bodyPr>
          <a:lstStyle/>
          <a:p>
            <a:pPr algn="r">
              <a:buNone/>
            </a:pPr>
            <a:r>
              <a:rPr lang="fa-IR" sz="2400" dirty="0">
                <a:solidFill>
                  <a:srgbClr val="FF0000"/>
                </a:solidFill>
                <a:cs typeface="B Titr" pitchFamily="2" charset="-78"/>
              </a:rPr>
              <a:t>مرخصی استحقاقی :  </a:t>
            </a:r>
          </a:p>
          <a:p>
            <a:pPr algn="r">
              <a:buNone/>
            </a:pPr>
            <a:endParaRPr lang="fa-IR" sz="2400" dirty="0">
              <a:solidFill>
                <a:schemeClr val="accent2"/>
              </a:solidFill>
              <a:cs typeface="B Titr" pitchFamily="2" charset="-78"/>
            </a:endParaRPr>
          </a:p>
          <a:p>
            <a:pPr algn="just" rtl="1">
              <a:buNone/>
            </a:pPr>
            <a:r>
              <a:rPr lang="fa-IR" sz="2200" dirty="0">
                <a:solidFill>
                  <a:schemeClr val="accent2">
                    <a:lumMod val="75000"/>
                  </a:schemeClr>
                </a:solidFill>
                <a:cs typeface="B Titr" pitchFamily="2" charset="-78"/>
              </a:rPr>
              <a:t>   </a:t>
            </a:r>
            <a:r>
              <a:rPr lang="fa-IR" sz="2200" dirty="0">
                <a:solidFill>
                  <a:schemeClr val="accent2">
                    <a:lumMod val="75000"/>
                  </a:schemeClr>
                </a:solidFill>
                <a:cs typeface="B Nazanin" panose="00000400000000000000" pitchFamily="2" charset="-78"/>
              </a:rPr>
              <a:t>15- کارمندان مشمول قرارداد معین (تبصره3 ماده2) سالی 30 روز مرخصی خواهند داشت که درصورت عدم بازخرید نیمی از آن قابل ذخیره شدن می باشد. (ازسال 1391 به بعد)</a:t>
            </a:r>
          </a:p>
          <a:p>
            <a:pPr algn="just" rtl="1">
              <a:buNone/>
            </a:pP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16- موسسه می تواند درصورت تقاضای کارمندان مشمول قرارداد کار معین نسبت به بازخرید پانزده روز مرخصی ذخیره سالیانه در پایان هر سال اقدام نماید.</a:t>
            </a:r>
          </a:p>
          <a:p>
            <a:pPr algn="just" rtl="1">
              <a:buNone/>
            </a:pPr>
            <a:endParaRPr lang="fa-IR"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17- بازخرید ذخیره مرخصی کارمندان مشمولان قرارداد کار معین بر اساس حقوق و مزایای مندرج در آخرین قرارداد منعقده تعیین می گردد.</a:t>
            </a:r>
          </a:p>
          <a:p>
            <a:pPr algn="just" rtl="1">
              <a:buNone/>
            </a:pPr>
            <a:endParaRPr lang="fa-IR" sz="2200" dirty="0">
              <a:solidFill>
                <a:schemeClr val="accent2">
                  <a:lumMod val="75000"/>
                </a:schemeClr>
              </a:solidFill>
              <a:cs typeface="B Titr" pitchFamily="2" charset="-78"/>
            </a:endParaRPr>
          </a:p>
          <a:p>
            <a:pPr algn="r">
              <a:buNone/>
            </a:pPr>
            <a:endParaRPr lang="fa-IR" sz="2200" dirty="0">
              <a:solidFill>
                <a:schemeClr val="accent2">
                  <a:lumMod val="75000"/>
                </a:schemeClr>
              </a:solidFill>
              <a:cs typeface="B Titr" pitchFamily="2" charset="-78"/>
            </a:endParaRPr>
          </a:p>
          <a:p>
            <a:pPr algn="ctr">
              <a:buNone/>
            </a:pPr>
            <a:r>
              <a:rPr lang="fa-IR" dirty="0">
                <a:solidFill>
                  <a:schemeClr val="accent3">
                    <a:lumMod val="60000"/>
                    <a:lumOff val="40000"/>
                  </a:schemeClr>
                </a:solidFill>
                <a:cs typeface="B Titr" pitchFamily="2" charset="-78"/>
              </a:rPr>
              <a:t>(6-1)</a:t>
            </a:r>
            <a:endParaRPr lang="en-US" dirty="0">
              <a:solidFill>
                <a:schemeClr val="accent3">
                  <a:lumMod val="60000"/>
                  <a:lumOff val="40000"/>
                </a:schemeClr>
              </a:solidFill>
              <a:cs typeface="B Titr" pitchFamily="2" charset="-78"/>
            </a:endParaRPr>
          </a:p>
          <a:p>
            <a:pPr algn="ctr">
              <a:buNone/>
            </a:pPr>
            <a:endParaRPr lang="en-US" dirty="0">
              <a:solidFill>
                <a:schemeClr val="accent2">
                  <a:lumMod val="75000"/>
                </a:schemeClr>
              </a:solidFill>
              <a:cs typeface="B Titr" pitchFamily="2" charset="-78"/>
            </a:endParaRPr>
          </a:p>
          <a:p>
            <a:pPr algn="just">
              <a:buNone/>
            </a:pPr>
            <a:endParaRPr lang="en-US" sz="2400" dirty="0">
              <a:solidFill>
                <a:schemeClr val="accent2"/>
              </a:solidFill>
              <a:cs typeface="B Titr" pitchFamily="2" charset="-78"/>
            </a:endParaRPr>
          </a:p>
          <a:p>
            <a:pPr algn="just">
              <a:buNone/>
            </a:pPr>
            <a:endParaRPr lang="fa-IR" sz="2400" dirty="0">
              <a:solidFill>
                <a:schemeClr val="accent2"/>
              </a:solidFill>
              <a:cs typeface="B Titr" pitchFamily="2" charset="-78"/>
            </a:endParaRP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012" y="332656"/>
            <a:ext cx="6589199" cy="1280890"/>
          </a:xfrm>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259631" y="1052736"/>
            <a:ext cx="7731967" cy="5805264"/>
          </a:xfrm>
        </p:spPr>
        <p:txBody>
          <a:bodyPr>
            <a:noAutofit/>
          </a:bodyPr>
          <a:lstStyle/>
          <a:p>
            <a:pPr algn="r" rtl="1">
              <a:buNone/>
            </a:pPr>
            <a:r>
              <a:rPr lang="fa-IR" sz="2200" b="1" dirty="0">
                <a:solidFill>
                  <a:schemeClr val="accent2"/>
                </a:solidFill>
                <a:cs typeface="B Titr" pitchFamily="2" charset="-78"/>
              </a:rPr>
              <a:t>    </a:t>
            </a:r>
            <a:r>
              <a:rPr lang="fa-IR" sz="2200" dirty="0">
                <a:solidFill>
                  <a:srgbClr val="FF0000"/>
                </a:solidFill>
                <a:cs typeface="B Titr" pitchFamily="2" charset="-78"/>
              </a:rPr>
              <a:t>مرخصی استحقاقی :  </a:t>
            </a:r>
          </a:p>
          <a:p>
            <a:pPr algn="r" rtl="1">
              <a:buNone/>
            </a:pPr>
            <a:endParaRPr lang="fa-IR" sz="2200" b="1" dirty="0">
              <a:solidFill>
                <a:schemeClr val="accent2"/>
              </a:solidFill>
              <a:cs typeface="B Titr" pitchFamily="2" charset="-78"/>
            </a:endParaRPr>
          </a:p>
          <a:p>
            <a:pPr algn="just" rtl="1">
              <a:buNone/>
            </a:pPr>
            <a:r>
              <a:rPr lang="fa-IR" sz="2200" b="1" dirty="0">
                <a:solidFill>
                  <a:schemeClr val="accent2"/>
                </a:solidFill>
                <a:cs typeface="B Titr" pitchFamily="2" charset="-78"/>
              </a:rPr>
              <a:t>  </a:t>
            </a:r>
            <a:r>
              <a:rPr lang="fa-IR" sz="2200" dirty="0">
                <a:solidFill>
                  <a:schemeClr val="accent2">
                    <a:lumMod val="75000"/>
                  </a:schemeClr>
                </a:solidFill>
                <a:cs typeface="B Nazanin" panose="00000400000000000000" pitchFamily="2" charset="-78"/>
              </a:rPr>
              <a:t>18 - درصورت استخدام یا تبدیل وضعیت استخدامی کارمندان مشمول قرارداد کار معین به وضعیت پیمانی مرخصی های استحقاقی ذخیره شده، کماکان قابل ذخیره خواهد بود.</a:t>
            </a:r>
          </a:p>
          <a:p>
            <a:pPr algn="just" rtl="1">
              <a:buNone/>
            </a:pP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19- پرسنل مشمول تبصره4 ماده2 به عنوان مشاغل کارگری تلقی می گردند. این افراد در هر سال با احتساب چهار روز جمعه سی روز مرخصی استحقاقی خواهند داشت که نه روز قابل ذخیره شدن می باشد. سایر روزهای تعطیل جزء ایام مرخصی محسوب نخواهد شد.</a:t>
            </a:r>
          </a:p>
          <a:p>
            <a:pPr algn="just" rtl="1">
              <a:buNone/>
            </a:pP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20- مشمولین قانون خدمت پزشکان و پیراپزشکان ازلحاظ مرخصيهاي استحقاقي ،استعلاجي همانند پرسنل رسمي ميباشند.</a:t>
            </a:r>
            <a:endParaRPr lang="fa-IR" sz="2200" b="1" dirty="0">
              <a:solidFill>
                <a:schemeClr val="accent2">
                  <a:lumMod val="75000"/>
                </a:schemeClr>
              </a:solidFill>
              <a:cs typeface="B Nazanin" panose="00000400000000000000" pitchFamily="2" charset="-78"/>
            </a:endParaRPr>
          </a:p>
          <a:p>
            <a:pPr algn="ctr" rtl="1">
              <a:buNone/>
            </a:pPr>
            <a:r>
              <a:rPr lang="fa-IR" sz="2200" dirty="0">
                <a:solidFill>
                  <a:schemeClr val="accent3">
                    <a:lumMod val="60000"/>
                    <a:lumOff val="40000"/>
                  </a:schemeClr>
                </a:solidFill>
                <a:cs typeface="B Titr" pitchFamily="2" charset="-78"/>
              </a:rPr>
              <a:t>(7-1)</a:t>
            </a:r>
            <a:endParaRPr lang="en-US" sz="2200" dirty="0">
              <a:solidFill>
                <a:schemeClr val="accent3">
                  <a:lumMod val="60000"/>
                  <a:lumOff val="40000"/>
                </a:schemeClr>
              </a:solidFill>
              <a:cs typeface="B Titr" pitchFamily="2" charset="-78"/>
            </a:endParaRPr>
          </a:p>
          <a:p>
            <a:pPr algn="ctr" rtl="1">
              <a:buNone/>
            </a:pPr>
            <a:endParaRPr lang="en-US" sz="2200" dirty="0">
              <a:solidFill>
                <a:schemeClr val="accent2">
                  <a:lumMod val="75000"/>
                </a:schemeClr>
              </a:solidFill>
              <a:cs typeface="B Titr" pitchFamily="2" charset="-78"/>
            </a:endParaRPr>
          </a:p>
          <a:p>
            <a:pPr algn="r" rtl="1">
              <a:buNone/>
            </a:pPr>
            <a:endParaRPr lang="en-US" sz="2200" dirty="0">
              <a:solidFill>
                <a:schemeClr val="accent2"/>
              </a:solidFill>
              <a:cs typeface="B Titr" pitchFamily="2" charset="-78"/>
            </a:endParaRP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259631" y="1340768"/>
            <a:ext cx="7632849" cy="5517232"/>
          </a:xfrm>
        </p:spPr>
        <p:txBody>
          <a:bodyPr>
            <a:normAutofit fontScale="92500" lnSpcReduction="20000"/>
          </a:bodyPr>
          <a:lstStyle/>
          <a:p>
            <a:pPr algn="r">
              <a:buNone/>
            </a:pPr>
            <a:r>
              <a:rPr lang="fa-IR" sz="2400" dirty="0">
                <a:solidFill>
                  <a:srgbClr val="FF0000"/>
                </a:solidFill>
                <a:cs typeface="B Titr" pitchFamily="2" charset="-78"/>
              </a:rPr>
              <a:t>مرخصی استحقاقی :  </a:t>
            </a:r>
          </a:p>
          <a:p>
            <a:pPr algn="r">
              <a:buNone/>
            </a:pPr>
            <a:endParaRPr lang="fa-IR" sz="2400" dirty="0">
              <a:solidFill>
                <a:srgbClr val="FF0000"/>
              </a:solidFill>
              <a:cs typeface="B Titr" pitchFamily="2" charset="-78"/>
            </a:endParaRPr>
          </a:p>
          <a:p>
            <a:pPr algn="just" rtl="1">
              <a:buNone/>
            </a:pPr>
            <a:r>
              <a:rPr lang="fa-IR" sz="2400" dirty="0">
                <a:solidFill>
                  <a:schemeClr val="accent2">
                    <a:lumMod val="75000"/>
                  </a:schemeClr>
                </a:solidFill>
                <a:cs typeface="B Titr" pitchFamily="2" charset="-78"/>
              </a:rPr>
              <a:t>     </a:t>
            </a:r>
            <a:r>
              <a:rPr lang="fa-IR" sz="2400" dirty="0">
                <a:solidFill>
                  <a:schemeClr val="accent2">
                    <a:lumMod val="75000"/>
                  </a:schemeClr>
                </a:solidFill>
                <a:cs typeface="B Nazanin" panose="00000400000000000000" pitchFamily="2" charset="-78"/>
              </a:rPr>
              <a:t>21-  درصورتی که مشمولین قانون خدمت پزشکان و پیراپزشکان در حین انجام طرح به خدمت پیمانی موسسه پذیرفته شوند مدت مرخصی استحقاقی استفاده نشده آنان قابل ذخیره خواهد بود.</a:t>
            </a:r>
          </a:p>
          <a:p>
            <a:pPr algn="just" rtl="1">
              <a:buNone/>
            </a:pPr>
            <a:endParaRPr lang="en-US"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22- مشمولین برنامه پزشک خانواده سالی سی روز مرخصی استحقاقی دارند که صرفا پانزده روز مرخصی پزشکان خانواده و ماماهای طرف قرارداد قابل بازخرید می باشد.</a:t>
            </a:r>
          </a:p>
          <a:p>
            <a:pPr algn="just" rtl="1">
              <a:buNone/>
            </a:pPr>
            <a:endParaRPr lang="fa-IR"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23- ذخیره مرخصی استحقاقی جانبازان حالت اشتغال و کارکنانی که از ماموریت آموزشی استفاده می کنند همانند پرسنل عادی می باشد.</a:t>
            </a:r>
          </a:p>
          <a:p>
            <a:pPr algn="just" rtl="1">
              <a:buNone/>
            </a:pPr>
            <a:endParaRPr lang="fa-IR" sz="22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ctr" rtl="1">
              <a:buNone/>
            </a:pPr>
            <a:r>
              <a:rPr lang="fa-IR" dirty="0">
                <a:solidFill>
                  <a:schemeClr val="accent3">
                    <a:lumMod val="60000"/>
                    <a:lumOff val="40000"/>
                  </a:schemeClr>
                </a:solidFill>
                <a:cs typeface="B Titr" pitchFamily="2" charset="-78"/>
              </a:rPr>
              <a:t>(8-1)</a:t>
            </a:r>
            <a:endParaRPr lang="en-US" dirty="0">
              <a:solidFill>
                <a:schemeClr val="accent3">
                  <a:lumMod val="60000"/>
                  <a:lumOff val="40000"/>
                </a:schemeClr>
              </a:solidFill>
              <a:cs typeface="B Titr" pitchFamily="2" charset="-78"/>
            </a:endParaRPr>
          </a:p>
          <a:p>
            <a:pPr algn="ctr" rtl="1">
              <a:buNone/>
            </a:pPr>
            <a:endParaRPr lang="en-US" sz="2400" dirty="0">
              <a:solidFill>
                <a:schemeClr val="accent2">
                  <a:lumMod val="75000"/>
                </a:schemeClr>
              </a:solidFill>
              <a:cs typeface="B Titr" pitchFamily="2" charset="-78"/>
            </a:endParaRP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903EF-FB3B-A2ED-83C3-8F7D723C26A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186195-9A32-3660-8CB5-6E4839A84D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2" y="0"/>
            <a:ext cx="9143999" cy="6858000"/>
          </a:xfrm>
        </p:spPr>
      </p:pic>
    </p:spTree>
    <p:extLst>
      <p:ext uri="{BB962C8B-B14F-4D97-AF65-F5344CB8AC3E}">
        <p14:creationId xmlns:p14="http://schemas.microsoft.com/office/powerpoint/2010/main" val="4071027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259632" y="1268760"/>
            <a:ext cx="7731968" cy="5328592"/>
          </a:xfrm>
        </p:spPr>
        <p:txBody>
          <a:bodyPr>
            <a:normAutofit fontScale="92500" lnSpcReduction="20000"/>
          </a:bodyPr>
          <a:lstStyle/>
          <a:p>
            <a:pPr algn="r" rtl="1">
              <a:buNone/>
            </a:pPr>
            <a:r>
              <a:rPr lang="fa-IR" sz="2400" dirty="0">
                <a:solidFill>
                  <a:srgbClr val="FF0000"/>
                </a:solidFill>
                <a:cs typeface="B Titr" pitchFamily="2" charset="-78"/>
              </a:rPr>
              <a:t>مرخصی استعلاجی :</a:t>
            </a:r>
          </a:p>
          <a:p>
            <a:pPr algn="just">
              <a:buNone/>
            </a:pPr>
            <a:endParaRPr lang="fa-IR" sz="2800" dirty="0">
              <a:solidFill>
                <a:schemeClr val="accent2"/>
              </a:solidFill>
              <a:cs typeface="B Titr" pitchFamily="2" charset="-78"/>
            </a:endParaRPr>
          </a:p>
          <a:p>
            <a:pPr algn="just" rtl="1">
              <a:buNone/>
            </a:pPr>
            <a:r>
              <a:rPr lang="fa-IR" sz="2200" dirty="0">
                <a:solidFill>
                  <a:schemeClr val="accent2">
                    <a:lumMod val="75000"/>
                  </a:schemeClr>
                </a:solidFill>
                <a:cs typeface="B Titr" pitchFamily="2" charset="-78"/>
              </a:rPr>
              <a:t>    </a:t>
            </a:r>
            <a:r>
              <a:rPr lang="fa-IR" sz="2400" dirty="0">
                <a:solidFill>
                  <a:schemeClr val="accent2">
                    <a:lumMod val="75000"/>
                  </a:schemeClr>
                </a:solidFill>
                <a:cs typeface="B Nazanin" panose="00000400000000000000" pitchFamily="2" charset="-78"/>
              </a:rPr>
              <a:t>1- کارمند موسسه درصورت ابتلا به بیماری که مانع از خدمت آنان می شود باید مراتب را در کوتاهترین مدت ممکن به مسئول مربوطه اطلاع دهند.</a:t>
            </a:r>
          </a:p>
          <a:p>
            <a:pPr algn="just" rtl="1">
              <a:buNone/>
            </a:pPr>
            <a:endParaRPr lang="en-US"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2- کارگزینی مکلف است پس از تایید پزشک معتمد و یا شورای پزشکی نسبت به صدور حکم مرخصی استعلاجی اقدام نماید.</a:t>
            </a:r>
          </a:p>
          <a:p>
            <a:pPr algn="just" rtl="1">
              <a:buNone/>
            </a:pPr>
            <a:endParaRPr lang="fa-IR"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3- کارمندان موسسه درصورت ابتلا به بیماری که مانع از انجام خدمت شود تا سه روز با گواهی پزشک معالج و تایید پزشک معتمد موسسه و مازاد بر سه روز تا سقف چهار ماه با تایید شورای پزشکی، می توانند از مرخصی استعلاجی استفاده نمایند.</a:t>
            </a:r>
          </a:p>
          <a:p>
            <a:pPr algn="just" rtl="1">
              <a:buNone/>
            </a:pPr>
            <a:endParaRPr lang="fa-IR" sz="22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ctr" rtl="1">
              <a:buNone/>
            </a:pPr>
            <a:r>
              <a:rPr lang="fa-IR" dirty="0">
                <a:solidFill>
                  <a:schemeClr val="accent3">
                    <a:lumMod val="60000"/>
                    <a:lumOff val="40000"/>
                  </a:schemeClr>
                </a:solidFill>
                <a:cs typeface="B Titr" pitchFamily="2" charset="-78"/>
              </a:rPr>
              <a:t>(1-2)</a:t>
            </a:r>
            <a:endParaRPr lang="en-US" dirty="0">
              <a:solidFill>
                <a:schemeClr val="accent3">
                  <a:lumMod val="60000"/>
                  <a:lumOff val="40000"/>
                </a:schemeClr>
              </a:solidFill>
              <a:cs typeface="B Titr" pitchFamily="2" charset="-78"/>
            </a:endParaRPr>
          </a:p>
          <a:p>
            <a:pPr algn="ctr" rtl="1">
              <a:buNone/>
            </a:pPr>
            <a:endParaRPr lang="fa-IR" sz="2200" dirty="0">
              <a:solidFill>
                <a:schemeClr val="accent2">
                  <a:lumMod val="75000"/>
                </a:schemeClr>
              </a:solidFill>
              <a:cs typeface="B Titr" pitchFamily="2" charset="-78"/>
            </a:endParaRPr>
          </a:p>
          <a:p>
            <a:pPr algn="just" rtl="1">
              <a:buNone/>
            </a:pPr>
            <a:endParaRPr lang="en-US" sz="2200" dirty="0">
              <a:solidFill>
                <a:schemeClr val="accent2">
                  <a:lumMod val="75000"/>
                </a:schemeClr>
              </a:solidFill>
              <a:cs typeface="B Titr" pitchFamily="2" charset="-78"/>
            </a:endParaRPr>
          </a:p>
          <a:p>
            <a:pPr algn="just" rtl="1"/>
            <a:endParaRPr lang="en-US" sz="2400" dirty="0">
              <a:solidFill>
                <a:schemeClr val="accent2"/>
              </a:solidFill>
              <a:cs typeface="B Titr" pitchFamily="2" charset="-78"/>
            </a:endParaRPr>
          </a:p>
          <a:p>
            <a:pPr algn="just">
              <a:buNone/>
            </a:pPr>
            <a:endParaRPr lang="fa-IR" sz="2800" dirty="0">
              <a:solidFill>
                <a:schemeClr val="accent2"/>
              </a:solidFill>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043609" y="1484784"/>
            <a:ext cx="7920880" cy="5373216"/>
          </a:xfrm>
        </p:spPr>
        <p:txBody>
          <a:bodyPr>
            <a:normAutofit/>
          </a:bodyPr>
          <a:lstStyle/>
          <a:p>
            <a:pPr algn="r" rtl="1">
              <a:buNone/>
            </a:pPr>
            <a:r>
              <a:rPr lang="fa-IR" sz="2400" dirty="0">
                <a:solidFill>
                  <a:srgbClr val="FF0000"/>
                </a:solidFill>
                <a:cs typeface="B Titr" pitchFamily="2" charset="-78"/>
              </a:rPr>
              <a:t>مرخصی استعلاجی :</a:t>
            </a:r>
          </a:p>
          <a:p>
            <a:pPr algn="r" rtl="1"/>
            <a:endParaRPr lang="fa-IR" sz="2400" dirty="0">
              <a:solidFill>
                <a:schemeClr val="accent2">
                  <a:lumMod val="75000"/>
                </a:schemeClr>
              </a:solidFill>
              <a:cs typeface="B Titr" pitchFamily="2" charset="-78"/>
            </a:endParaRPr>
          </a:p>
          <a:p>
            <a:pPr algn="just" rtl="1">
              <a:buNone/>
            </a:pPr>
            <a:r>
              <a:rPr lang="fa-IR" sz="2200" dirty="0">
                <a:solidFill>
                  <a:schemeClr val="accent2">
                    <a:lumMod val="75000"/>
                  </a:schemeClr>
                </a:solidFill>
                <a:cs typeface="B Titr" pitchFamily="2" charset="-78"/>
              </a:rPr>
              <a:t>   </a:t>
            </a:r>
            <a:r>
              <a:rPr lang="fa-IR" sz="2200" dirty="0">
                <a:solidFill>
                  <a:schemeClr val="accent2">
                    <a:lumMod val="75000"/>
                  </a:schemeClr>
                </a:solidFill>
                <a:cs typeface="B Nazanin" panose="00000400000000000000" pitchFamily="2" charset="-78"/>
              </a:rPr>
              <a:t> 4- حداکثر مدت استفاده از مرخصی استعلاجی در طول یک سال تقویمی چهار ماه خواهد بود. درصورت نیاز به استفاده بیشتر از مرخصی استعلاجی، به تشخیص شورای پزشکی موسسه از محدودیت زمانی مستثنی می باشد.</a:t>
            </a:r>
          </a:p>
          <a:p>
            <a:pPr algn="just" rtl="1">
              <a:buNone/>
            </a:pP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5- حقوق ومزایای کارمند در ایام مرخصی استعلاجی تا بهبودی کامل یا ازکارفتادگی کلی حداکثر به مدت یک سال به میزان حقوق ثابت و فوق العاده های مستمر که حسب مورد به کارمند داده شده است، قابل پرداخت می باشد. برای مدت مازاد بر یک سال فقط حقوق ثابت ( مشتمل بر حق شغل، حق شاغل، فوق العاده مدیریت و تفاوت تطبیق ، عائله مندی و اولاد ) قابل پرداخت خواهد بود.</a:t>
            </a:r>
          </a:p>
          <a:p>
            <a:pPr algn="just" rtl="1">
              <a:buNone/>
            </a:pPr>
            <a:endParaRPr lang="fa-IR" sz="2200" dirty="0">
              <a:solidFill>
                <a:schemeClr val="accent2">
                  <a:lumMod val="75000"/>
                </a:schemeClr>
              </a:solidFill>
              <a:cs typeface="B Nazanin" panose="00000400000000000000" pitchFamily="2" charset="-78"/>
            </a:endParaRPr>
          </a:p>
          <a:p>
            <a:pPr algn="ctr" rtl="1">
              <a:buNone/>
            </a:pPr>
            <a:r>
              <a:rPr lang="fa-IR" dirty="0">
                <a:solidFill>
                  <a:schemeClr val="accent3">
                    <a:lumMod val="60000"/>
                    <a:lumOff val="40000"/>
                  </a:schemeClr>
                </a:solidFill>
                <a:cs typeface="B Titr" pitchFamily="2" charset="-78"/>
              </a:rPr>
              <a:t>(2-2)</a:t>
            </a:r>
            <a:endParaRPr lang="en-US" dirty="0">
              <a:solidFill>
                <a:schemeClr val="accent3">
                  <a:lumMod val="60000"/>
                  <a:lumOff val="40000"/>
                </a:schemeClr>
              </a:solidFill>
              <a:cs typeface="B Titr" pitchFamily="2" charset="-78"/>
            </a:endParaRPr>
          </a:p>
          <a:p>
            <a:pPr algn="ctr" rtl="1">
              <a:buNone/>
            </a:pPr>
            <a:endParaRPr lang="en-US" sz="2400" dirty="0">
              <a:solidFill>
                <a:schemeClr val="accent2">
                  <a:lumMod val="75000"/>
                </a:schemeClr>
              </a:solidFill>
              <a:cs typeface="B Titr" pitchFamily="2" charset="-78"/>
            </a:endParaRPr>
          </a:p>
          <a:p>
            <a:pPr algn="r" rtl="1">
              <a:buNone/>
            </a:pPr>
            <a:endParaRPr lang="fa-IR" sz="2400" dirty="0">
              <a:solidFill>
                <a:schemeClr val="accent2">
                  <a:lumMod val="75000"/>
                </a:schemeClr>
              </a:solidFill>
              <a:cs typeface="B Titr" pitchFamily="2" charset="-78"/>
            </a:endParaRP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971601" y="1484784"/>
            <a:ext cx="7920880" cy="5112568"/>
          </a:xfrm>
        </p:spPr>
        <p:txBody>
          <a:bodyPr>
            <a:normAutofit fontScale="92500" lnSpcReduction="20000"/>
          </a:bodyPr>
          <a:lstStyle/>
          <a:p>
            <a:pPr algn="just" rtl="1">
              <a:buNone/>
            </a:pPr>
            <a:r>
              <a:rPr lang="fa-IR" sz="2600" dirty="0">
                <a:solidFill>
                  <a:srgbClr val="FF0000"/>
                </a:solidFill>
                <a:cs typeface="B Titr" pitchFamily="2" charset="-78"/>
              </a:rPr>
              <a:t>مرخصی استعلاجی :</a:t>
            </a:r>
          </a:p>
          <a:p>
            <a:pPr algn="just" rtl="1">
              <a:buNone/>
            </a:pPr>
            <a:endParaRPr lang="fa-IR" sz="2400" dirty="0">
              <a:solidFill>
                <a:schemeClr val="accent2"/>
              </a:solidFill>
              <a:cs typeface="B Titr" pitchFamily="2" charset="-78"/>
            </a:endParaRPr>
          </a:p>
          <a:p>
            <a:pPr algn="just" rtl="1">
              <a:buNone/>
            </a:pPr>
            <a:r>
              <a:rPr lang="fa-IR" sz="2400" dirty="0">
                <a:solidFill>
                  <a:schemeClr val="accent2">
                    <a:lumMod val="75000"/>
                  </a:schemeClr>
                </a:solidFill>
                <a:cs typeface="B Titr" pitchFamily="2" charset="-78"/>
              </a:rPr>
              <a:t>   </a:t>
            </a:r>
            <a:r>
              <a:rPr lang="fa-IR" sz="2400" dirty="0">
                <a:solidFill>
                  <a:schemeClr val="accent2">
                    <a:lumMod val="75000"/>
                  </a:schemeClr>
                </a:solidFill>
                <a:cs typeface="B Nazanin" panose="00000400000000000000" pitchFamily="2" charset="-78"/>
              </a:rPr>
              <a:t> 6- تشخیص ابتلاء مستخدم به بیماری صعب العلاج و تعیین مدت معذوریت وی بعهده کمیسیون پزشکی است.حداکثر مدت این معذوریت در هر نوبت شش ماه است و قابل تمدید خواهد بود.</a:t>
            </a:r>
            <a:endParaRPr lang="en-US" sz="2400" dirty="0">
              <a:solidFill>
                <a:schemeClr val="accent2">
                  <a:lumMod val="75000"/>
                </a:schemeClr>
              </a:solidFill>
              <a:cs typeface="B Nazanin" panose="00000400000000000000" pitchFamily="2" charset="-78"/>
            </a:endParaRPr>
          </a:p>
          <a:p>
            <a:pPr algn="just" rtl="1">
              <a:buNone/>
            </a:pPr>
            <a:endParaRPr lang="en-US"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7- مرخصی استعلاجی مستخدم درصورتی که بیماری او ادامه یابد با رعایت مقررات قابل تمدید است.</a:t>
            </a:r>
            <a:endParaRPr lang="en-US"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8- به جز مستخدمان(بانوان باردار) حفظ پست ثابت سازمانی مستخدمی که از مرخصی استعلاجی استفاده می کند بیشتر از چهار ماه الزامی نیست.</a:t>
            </a:r>
            <a:endParaRPr lang="en-US"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9- برخورداری کارمندانی که در وضعیت مرخصی بدون حقوق قرار دارند از مرخصی استعلاجی موضوعیت ندارد.</a:t>
            </a:r>
          </a:p>
          <a:p>
            <a:pPr algn="just" rtl="1">
              <a:buNone/>
            </a:pPr>
            <a:endParaRPr lang="fa-IR" sz="2400" dirty="0">
              <a:solidFill>
                <a:schemeClr val="accent2">
                  <a:lumMod val="75000"/>
                </a:schemeClr>
              </a:solidFill>
              <a:cs typeface="B Titr" pitchFamily="2" charset="-78"/>
            </a:endParaRPr>
          </a:p>
          <a:p>
            <a:pPr algn="ctr" rtl="1">
              <a:buNone/>
            </a:pPr>
            <a:r>
              <a:rPr lang="fa-IR" sz="1900" dirty="0">
                <a:solidFill>
                  <a:schemeClr val="accent3">
                    <a:lumMod val="60000"/>
                    <a:lumOff val="40000"/>
                  </a:schemeClr>
                </a:solidFill>
                <a:cs typeface="B Titr" pitchFamily="2" charset="-78"/>
              </a:rPr>
              <a:t>(3-2)</a:t>
            </a:r>
            <a:endParaRPr lang="en-US" sz="1900" dirty="0">
              <a:solidFill>
                <a:schemeClr val="accent3">
                  <a:lumMod val="60000"/>
                  <a:lumOff val="40000"/>
                </a:schemeClr>
              </a:solidFill>
              <a:cs typeface="B Titr" pitchFamily="2" charset="-78"/>
            </a:endParaRPr>
          </a:p>
          <a:p>
            <a:pPr algn="ctr" rtl="1">
              <a:buNone/>
            </a:pPr>
            <a:endParaRPr lang="fa-IR" sz="2400" dirty="0">
              <a:solidFill>
                <a:schemeClr val="accent2">
                  <a:lumMod val="75000"/>
                </a:schemeClr>
              </a:solidFill>
              <a:cs typeface="B Titr" pitchFamily="2" charset="-78"/>
            </a:endParaRPr>
          </a:p>
          <a:p>
            <a:pPr algn="just" rtl="1">
              <a:buNone/>
            </a:pPr>
            <a:endParaRPr lang="en-US" sz="2400" dirty="0">
              <a:solidFill>
                <a:schemeClr val="accent2">
                  <a:lumMod val="75000"/>
                </a:schemeClr>
              </a:solidFill>
              <a:cs typeface="B Titr" pitchFamily="2" charset="-78"/>
            </a:endParaRPr>
          </a:p>
          <a:p>
            <a:pPr algn="just" rtl="1">
              <a:buNone/>
            </a:pPr>
            <a:endParaRPr lang="fa-IR" sz="2400" dirty="0">
              <a:solidFill>
                <a:schemeClr val="accent2"/>
              </a:solidFill>
              <a:cs typeface="B Titr" pitchFamily="2" charset="-78"/>
            </a:endParaRP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77612"/>
            <a:ext cx="6589199" cy="1280890"/>
          </a:xfrm>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043608" y="836712"/>
            <a:ext cx="7992888" cy="5939943"/>
          </a:xfrm>
        </p:spPr>
        <p:txBody>
          <a:bodyPr>
            <a:noAutofit/>
          </a:bodyPr>
          <a:lstStyle/>
          <a:p>
            <a:pPr algn="r">
              <a:buNone/>
            </a:pPr>
            <a:r>
              <a:rPr lang="fa-IR" sz="2400" dirty="0">
                <a:solidFill>
                  <a:srgbClr val="FF0000"/>
                </a:solidFill>
                <a:cs typeface="B Titr" pitchFamily="2" charset="-78"/>
              </a:rPr>
              <a:t>مرخصی استعلاجی :</a:t>
            </a:r>
          </a:p>
          <a:p>
            <a:pPr algn="r">
              <a:buNone/>
            </a:pPr>
            <a:endParaRPr lang="fa-IR" sz="2200" dirty="0">
              <a:solidFill>
                <a:schemeClr val="accent2">
                  <a:lumMod val="75000"/>
                </a:schemeClr>
              </a:solidFill>
              <a:cs typeface="B Titr" pitchFamily="2" charset="-78"/>
            </a:endParaRPr>
          </a:p>
          <a:p>
            <a:pPr algn="just" rtl="1">
              <a:buNone/>
            </a:pPr>
            <a:r>
              <a:rPr lang="fa-IR" sz="2200" dirty="0">
                <a:solidFill>
                  <a:schemeClr val="accent2">
                    <a:lumMod val="75000"/>
                  </a:schemeClr>
                </a:solidFill>
                <a:cs typeface="B Titr" pitchFamily="2" charset="-78"/>
              </a:rPr>
              <a:t>     </a:t>
            </a:r>
            <a:r>
              <a:rPr lang="fa-IR" sz="2200" dirty="0">
                <a:solidFill>
                  <a:schemeClr val="accent2">
                    <a:lumMod val="75000"/>
                  </a:schemeClr>
                </a:solidFill>
                <a:cs typeface="B Nazanin" panose="00000400000000000000" pitchFamily="2" charset="-78"/>
              </a:rPr>
              <a:t>10- درصورتی که گواهی استعلاجی کارمند طبق مفاد این دستورالعمل مورد موافقت قرار نگیرد مدت مذکور از مرخصی استحقاقی وی کسر خواهد شد و درصورت عدم وجود مرخصی استحقاقی، مرخصی بدون حقوق منظور خواهد شد.</a:t>
            </a:r>
          </a:p>
          <a:p>
            <a:pPr algn="just" rtl="1">
              <a:buNone/>
            </a:pP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11- کارکنان مشمول صندوق تامین اجتماعی از نظر استفاده از مرخصی استعلاجی تابع مقررات قانون تامین اجتماعی می باشند و موسسه مجاز به پرداخت حقوق و مزایای آنان در ایام مرخصی استعلاجی نمی باشند.</a:t>
            </a:r>
          </a:p>
          <a:p>
            <a:pPr algn="just" rtl="1">
              <a:buNone/>
            </a:pPr>
            <a:endParaRPr lang="fa-IR"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12- این قبیل مستخدمین موظفند ضمن آگاه نمودن دستگاه ذیربط از علت عدم حضور خویش در محل خدمت، مدارک مربوط به بیماری که به تایید مراجع قانونی مذکور در قانون تامین اجتماعی رسیده باشد را نیز در پایان ایام بیماری ارائه نمایند.</a:t>
            </a:r>
            <a:endParaRPr lang="en-US" sz="2200" dirty="0">
              <a:solidFill>
                <a:schemeClr val="accent2">
                  <a:lumMod val="75000"/>
                </a:schemeClr>
              </a:solidFill>
              <a:cs typeface="B Nazanin" panose="00000400000000000000" pitchFamily="2" charset="-78"/>
            </a:endParaRPr>
          </a:p>
          <a:p>
            <a:pPr algn="ctr">
              <a:buNone/>
            </a:pPr>
            <a:r>
              <a:rPr lang="fa-IR" dirty="0">
                <a:solidFill>
                  <a:schemeClr val="accent3">
                    <a:lumMod val="60000"/>
                    <a:lumOff val="40000"/>
                  </a:schemeClr>
                </a:solidFill>
                <a:cs typeface="B Titr" pitchFamily="2" charset="-78"/>
              </a:rPr>
              <a:t>(4-2)</a:t>
            </a:r>
            <a:endParaRPr lang="en-US" dirty="0">
              <a:solidFill>
                <a:schemeClr val="accent3">
                  <a:lumMod val="60000"/>
                  <a:lumOff val="40000"/>
                </a:schemeClr>
              </a:solidFill>
              <a:cs typeface="B Titr" pitchFamily="2" charset="-78"/>
            </a:endParaRPr>
          </a:p>
          <a:p>
            <a:pPr algn="ctr">
              <a:buNone/>
            </a:pPr>
            <a:endParaRPr lang="en-US" sz="2200" dirty="0">
              <a:solidFill>
                <a:schemeClr val="accent2">
                  <a:lumMod val="75000"/>
                </a:schemeClr>
              </a:solidFill>
              <a:cs typeface="B Titr" pitchFamily="2" charset="-78"/>
            </a:endParaRPr>
          </a:p>
          <a:p>
            <a:pPr algn="just">
              <a:buNone/>
            </a:pPr>
            <a:endParaRPr lang="fa-IR" sz="2200" dirty="0">
              <a:solidFill>
                <a:schemeClr val="accent2">
                  <a:lumMod val="75000"/>
                </a:schemeClr>
              </a:solidFill>
              <a:cs typeface="B Titr" pitchFamily="2" charset="-78"/>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5902"/>
            <a:ext cx="6589199" cy="1280890"/>
          </a:xfrm>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755576" y="925692"/>
            <a:ext cx="8208912" cy="5932307"/>
          </a:xfrm>
        </p:spPr>
        <p:txBody>
          <a:bodyPr>
            <a:noAutofit/>
          </a:bodyPr>
          <a:lstStyle/>
          <a:p>
            <a:pPr algn="r">
              <a:buNone/>
            </a:pPr>
            <a:r>
              <a:rPr lang="fa-IR" sz="2400" dirty="0">
                <a:solidFill>
                  <a:srgbClr val="FF0000"/>
                </a:solidFill>
                <a:cs typeface="B Titr" pitchFamily="2" charset="-78"/>
              </a:rPr>
              <a:t>مرخصی استعلاجی :</a:t>
            </a:r>
          </a:p>
          <a:p>
            <a:pPr algn="r">
              <a:buNone/>
            </a:pPr>
            <a:endParaRPr lang="fa-IR" sz="2200" dirty="0">
              <a:solidFill>
                <a:schemeClr val="accent2">
                  <a:lumMod val="75000"/>
                </a:schemeClr>
              </a:solidFill>
              <a:cs typeface="B Titr" pitchFamily="2" charset="-78"/>
            </a:endParaRPr>
          </a:p>
          <a:p>
            <a:pPr algn="just" rtl="1">
              <a:buNone/>
            </a:pPr>
            <a:r>
              <a:rPr lang="fa-IR" sz="2200" dirty="0">
                <a:solidFill>
                  <a:schemeClr val="accent2">
                    <a:lumMod val="75000"/>
                  </a:schemeClr>
                </a:solidFill>
                <a:cs typeface="B Nazanin" panose="00000400000000000000" pitchFamily="2" charset="-78"/>
              </a:rPr>
              <a:t>   13- حقوق و فوق العاده های مستخدمینی که عدم اشتغال آنان به سبب بیماری باشد و در بیمارستان بستری نشوند تا سه روز توسط دستگاه مربوطه پرداخت خواهد شد و مازاد بر سه روز تا خاتمه بیماری و حداکثر تا پایان قرارداد مشمول مقررات قانون تامین اجتماعی خواهد بود.</a:t>
            </a:r>
          </a:p>
          <a:p>
            <a:pPr algn="just" rtl="1">
              <a:buNone/>
            </a:pP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14- پرداخت حقوق و مزایای کارکنان طرحی، رسمی آزمایشی و رسمی مشمول صندوق تامین اجتماعی بعهده موسسه می باشد .</a:t>
            </a:r>
          </a:p>
          <a:p>
            <a:pPr algn="just" rtl="1">
              <a:buNone/>
            </a:pP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15- مرخصي زايمان پرسنل قراردادي و پيماني مشمول صندوق تامين اجتماعي از شش ماه به نه ماه افزايش يافت و پرداخت حقوق و مزاياي كاركنان مذكور در طول مدت فوق تا شش ماه اول از طريق صندوق تامين اجتماعي و از ابتداي ماه هفتم به بعد از طريق واحد مربوطه صورت مي پذيرد .</a:t>
            </a:r>
          </a:p>
          <a:p>
            <a:pPr algn="ctr">
              <a:buNone/>
            </a:pPr>
            <a:r>
              <a:rPr lang="fa-IR" dirty="0">
                <a:solidFill>
                  <a:schemeClr val="accent3">
                    <a:lumMod val="60000"/>
                    <a:lumOff val="40000"/>
                  </a:schemeClr>
                </a:solidFill>
                <a:cs typeface="B Titr" pitchFamily="2" charset="-78"/>
              </a:rPr>
              <a:t>(5-2)</a:t>
            </a:r>
            <a:endParaRPr lang="en-US" dirty="0">
              <a:solidFill>
                <a:schemeClr val="accent3">
                  <a:lumMod val="60000"/>
                  <a:lumOff val="40000"/>
                </a:schemeClr>
              </a:solidFill>
              <a:cs typeface="B Titr" pitchFamily="2" charset="-78"/>
            </a:endParaRPr>
          </a:p>
          <a:p>
            <a:pPr algn="ctr">
              <a:buNone/>
            </a:pPr>
            <a:endParaRPr lang="fa-IR" sz="2200" dirty="0">
              <a:solidFill>
                <a:schemeClr val="accent2">
                  <a:lumMod val="75000"/>
                </a:schemeClr>
              </a:solidFill>
              <a:cs typeface="B Titr" pitchFamily="2" charset="-78"/>
            </a:endParaRPr>
          </a:p>
          <a:p>
            <a:pPr algn="r">
              <a:buNone/>
            </a:pPr>
            <a:endParaRPr lang="en-US" sz="2200" dirty="0">
              <a:solidFill>
                <a:schemeClr val="accent2">
                  <a:lumMod val="75000"/>
                </a:schemeClr>
              </a:solidFill>
              <a:cs typeface="B Titr" pitchFamily="2" charset="-78"/>
            </a:endParaRPr>
          </a:p>
          <a:p>
            <a:pPr algn="just">
              <a:buNone/>
            </a:pPr>
            <a:endParaRPr lang="fa-IR" sz="2200" dirty="0">
              <a:solidFill>
                <a:schemeClr val="accent2">
                  <a:lumMod val="75000"/>
                </a:schemeClr>
              </a:solidFill>
              <a:cs typeface="B Titr" pitchFamily="2" charset="-78"/>
            </a:endParaRP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00" y="19828"/>
            <a:ext cx="6589199" cy="1280890"/>
          </a:xfrm>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043608" y="548680"/>
            <a:ext cx="7992888" cy="6453336"/>
          </a:xfrm>
        </p:spPr>
        <p:txBody>
          <a:bodyPr>
            <a:noAutofit/>
          </a:bodyPr>
          <a:lstStyle/>
          <a:p>
            <a:pPr algn="r">
              <a:buNone/>
            </a:pPr>
            <a:r>
              <a:rPr lang="fa-IR" sz="2400" dirty="0">
                <a:solidFill>
                  <a:srgbClr val="FF0000"/>
                </a:solidFill>
                <a:cs typeface="B Titr" pitchFamily="2" charset="-78"/>
              </a:rPr>
              <a:t>مرخصی استعلاجی زایمان :</a:t>
            </a:r>
            <a:endParaRPr lang="fa-IR" sz="2400" dirty="0">
              <a:solidFill>
                <a:schemeClr val="accent2">
                  <a:lumMod val="75000"/>
                </a:schemeClr>
              </a:solidFill>
              <a:cs typeface="B Titr" pitchFamily="2" charset="-78"/>
            </a:endParaRPr>
          </a:p>
          <a:p>
            <a:pPr algn="just" rtl="1">
              <a:buNone/>
            </a:pPr>
            <a:r>
              <a:rPr lang="fa-IR" sz="2200" dirty="0">
                <a:solidFill>
                  <a:schemeClr val="accent2">
                    <a:lumMod val="75000"/>
                  </a:schemeClr>
                </a:solidFill>
                <a:cs typeface="B Titr" pitchFamily="2" charset="-78"/>
              </a:rPr>
              <a:t> </a:t>
            </a:r>
            <a:r>
              <a:rPr lang="fa-IR" sz="2200" dirty="0">
                <a:solidFill>
                  <a:schemeClr val="accent2">
                    <a:lumMod val="75000"/>
                  </a:schemeClr>
                </a:solidFill>
                <a:cs typeface="B Nazanin" panose="00000400000000000000" pitchFamily="2" charset="-78"/>
              </a:rPr>
              <a:t>    1- به بانوان باردار برای هر بار وضع حمل بدون در نظر گرفتن سقف تعداد فرزندان نه ماه مرخصی زایمان با استفاده از حقوق و فوق العاده های مربوطه تعلق می گیردکه در هرصورت از نه ماه بیشتر نخواهد شد.</a:t>
            </a: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2- مدت مرخصی زایمان برای زایمان های دوقلو نه ماه و برای زایمان های سه قلو و بالاتر یک سال تعیین گردیده است</a:t>
            </a:r>
            <a:r>
              <a:rPr lang="fa-IR" dirty="0">
                <a:solidFill>
                  <a:schemeClr val="accent2">
                    <a:lumMod val="75000"/>
                  </a:schemeClr>
                </a:solidFill>
                <a:cs typeface="B Nazanin" panose="00000400000000000000" pitchFamily="2" charset="-78"/>
              </a:rPr>
              <a:t>. </a:t>
            </a:r>
            <a:r>
              <a:rPr lang="fa-IR" sz="2200" dirty="0">
                <a:solidFill>
                  <a:schemeClr val="accent2">
                    <a:lumMod val="75000"/>
                  </a:schemeClr>
                </a:solidFill>
                <a:cs typeface="B Nazanin" panose="00000400000000000000" pitchFamily="2" charset="-78"/>
              </a:rPr>
              <a:t>3- مدت مرخصی استعلاجی بانوانی که در طول دوران بارداری با تایید پزشک معالج از مرخصی استعلاجی استفاده می کنند، از سقف مرخصی زایمان آنها کسر نخواهد شد.</a:t>
            </a:r>
          </a:p>
          <a:p>
            <a:pPr algn="just" rtl="1">
              <a:buNone/>
            </a:pPr>
            <a:r>
              <a:rPr lang="fa-IR" dirty="0">
                <a:solidFill>
                  <a:schemeClr val="accent2">
                    <a:lumMod val="75000"/>
                  </a:schemeClr>
                </a:solidFill>
                <a:cs typeface="B Nazanin" panose="00000400000000000000" pitchFamily="2" charset="-78"/>
              </a:rPr>
              <a:t>        </a:t>
            </a:r>
            <a:r>
              <a:rPr lang="fa-IR" dirty="0">
                <a:solidFill>
                  <a:srgbClr val="92D050"/>
                </a:solidFill>
                <a:cs typeface="B Nazanin" panose="00000400000000000000" pitchFamily="2" charset="-78"/>
              </a:rPr>
              <a:t>* به استناد نامه شماره 209/11729/دمورخ 1400/12/21معاون محترم توسعه مدیریت ومنابع وزارت متبوع به بانوان باردار برای هر بار وضع حمل بدون در نظر گرفتن سقف تعداد فرزندان نه ماه مرخصی زایمان با استفاده از حقوق و فوق العاده های مربوطه تعلق می گیرد .مدت مرخصی زایمان برای زایمان های دوقلو و بیشتر یک سال تعیین گردیده است.در صورت درخواست مادر تا دوماه از این مرخصی در ماه های پایانی قابل استفاده است . </a:t>
            </a:r>
          </a:p>
          <a:p>
            <a:pPr algn="just" rtl="1">
              <a:buNone/>
            </a:pPr>
            <a:r>
              <a:rPr lang="fa-IR" sz="2200" dirty="0">
                <a:solidFill>
                  <a:schemeClr val="accent2">
                    <a:lumMod val="75000"/>
                  </a:schemeClr>
                </a:solidFill>
                <a:cs typeface="B Nazanin" panose="00000400000000000000" pitchFamily="2" charset="-78"/>
              </a:rPr>
              <a:t>4- مرخصی زایمان درخصوص مادرانی که فرزند آنها مرده به دنیا می آید دوماه خواهد بود.</a:t>
            </a:r>
          </a:p>
          <a:p>
            <a:pPr algn="just" rtl="1">
              <a:buNone/>
            </a:pPr>
            <a:r>
              <a:rPr lang="fa-IR" sz="2200" dirty="0">
                <a:solidFill>
                  <a:schemeClr val="accent2">
                    <a:lumMod val="75000"/>
                  </a:schemeClr>
                </a:solidFill>
                <a:cs typeface="B Nazanin" panose="00000400000000000000" pitchFamily="2" charset="-78"/>
              </a:rPr>
              <a:t>     5-  بانوان کارمندی که پذیرش وسرپرستی نوزاد شیرخوار را بعهده می گیرند ميتوانند معادل مرخصي زایمان از اين مرخصي استفاده نمایند .</a:t>
            </a:r>
          </a:p>
          <a:p>
            <a:pPr algn="ctr" rtl="1">
              <a:buNone/>
            </a:pPr>
            <a:r>
              <a:rPr lang="fa-IR" dirty="0">
                <a:solidFill>
                  <a:schemeClr val="accent3">
                    <a:lumMod val="60000"/>
                    <a:lumOff val="40000"/>
                  </a:schemeClr>
                </a:solidFill>
                <a:cs typeface="B Titr" pitchFamily="2" charset="-78"/>
              </a:rPr>
              <a:t>(6-2)</a:t>
            </a:r>
            <a:endParaRPr lang="en-US" dirty="0">
              <a:solidFill>
                <a:schemeClr val="accent3">
                  <a:lumMod val="60000"/>
                  <a:lumOff val="40000"/>
                </a:schemeClr>
              </a:solidFill>
              <a:cs typeface="B Titr" pitchFamily="2" charset="-78"/>
            </a:endParaRPr>
          </a:p>
          <a:p>
            <a:pPr algn="ctr" rtl="1">
              <a:buNone/>
            </a:pPr>
            <a:endParaRPr lang="en-US" sz="2200" dirty="0">
              <a:solidFill>
                <a:schemeClr val="accent2">
                  <a:lumMod val="75000"/>
                </a:schemeClr>
              </a:solidFill>
              <a:cs typeface="B Titr" pitchFamily="2" charset="-78"/>
            </a:endParaRPr>
          </a:p>
          <a:p>
            <a:pPr algn="ctr">
              <a:buNone/>
            </a:pPr>
            <a:endParaRPr lang="fa-IR" sz="2200" dirty="0">
              <a:solidFill>
                <a:schemeClr val="accent2">
                  <a:lumMod val="75000"/>
                </a:schemeClr>
              </a:solidFill>
              <a:cs typeface="B Titr" pitchFamily="2" charset="-78"/>
            </a:endParaRPr>
          </a:p>
          <a:p>
            <a:pPr algn="ctr">
              <a:buNone/>
            </a:pPr>
            <a:endParaRPr lang="fa-IR" sz="2200" dirty="0">
              <a:solidFill>
                <a:schemeClr val="accent2">
                  <a:lumMod val="75000"/>
                </a:schemeClr>
              </a:solidFill>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5760640"/>
          </a:xfrm>
        </p:spPr>
        <p:txBody>
          <a:bodyPr>
            <a:normAutofit/>
          </a:bodyPr>
          <a:lstStyle/>
          <a:p>
            <a:pPr algn="r"/>
            <a:br>
              <a:rPr lang="fa-IR" sz="4000" dirty="0">
                <a:cs typeface="B Titr" pitchFamily="2" charset="-78"/>
              </a:rPr>
            </a:br>
            <a:br>
              <a:rPr lang="fa-IR" sz="4400" dirty="0">
                <a:cs typeface="B Titr" pitchFamily="2" charset="-78"/>
              </a:rPr>
            </a:br>
            <a:endParaRPr lang="fa-IR" sz="2800" dirty="0">
              <a:solidFill>
                <a:srgbClr val="FF0000"/>
              </a:solidFill>
              <a:cs typeface="B Titr" pitchFamily="2" charset="-78"/>
            </a:endParaRPr>
          </a:p>
        </p:txBody>
      </p:sp>
      <p:sp>
        <p:nvSpPr>
          <p:cNvPr id="3" name="Rectangle 2"/>
          <p:cNvSpPr/>
          <p:nvPr/>
        </p:nvSpPr>
        <p:spPr>
          <a:xfrm>
            <a:off x="1232055" y="235967"/>
            <a:ext cx="7125669" cy="769441"/>
          </a:xfrm>
          <a:prstGeom prst="rect">
            <a:avLst/>
          </a:prstGeom>
          <a:noFill/>
        </p:spPr>
        <p:txBody>
          <a:bodyPr wrap="none" lIns="91440" tIns="45720" rIns="91440" bIns="45720">
            <a:spAutoFit/>
          </a:bodyPr>
          <a:lstStyle/>
          <a:p>
            <a:pPr algn="ctr"/>
            <a:r>
              <a:rPr lang="fa-IR" sz="44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itchFamily="2" charset="-78"/>
              </a:rPr>
              <a:t>آئین نامه و دستورالعمل مرخصی ها</a:t>
            </a:r>
          </a:p>
        </p:txBody>
      </p:sp>
      <p:pic>
        <p:nvPicPr>
          <p:cNvPr id="4" name="Picture 3">
            <a:extLst>
              <a:ext uri="{FF2B5EF4-FFF2-40B4-BE49-F238E27FC236}">
                <a16:creationId xmlns:a16="http://schemas.microsoft.com/office/drawing/2014/main" id="{E35322CB-9AAA-DBB7-E9D8-049B5527C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671" y="3501007"/>
            <a:ext cx="6478435" cy="3370681"/>
          </a:xfrm>
          <a:prstGeom prst="rect">
            <a:avLst/>
          </a:prstGeom>
        </p:spPr>
      </p:pic>
      <p:sp>
        <p:nvSpPr>
          <p:cNvPr id="6" name="Rectangle 5"/>
          <p:cNvSpPr/>
          <p:nvPr/>
        </p:nvSpPr>
        <p:spPr>
          <a:xfrm>
            <a:off x="2758915" y="1196706"/>
            <a:ext cx="4071948" cy="2092881"/>
          </a:xfrm>
          <a:prstGeom prst="rect">
            <a:avLst/>
          </a:prstGeom>
          <a:noFill/>
        </p:spPr>
        <p:txBody>
          <a:bodyPr wrap="none" lIns="91440" tIns="45720" rIns="91440" bIns="45720">
            <a:spAutoFit/>
          </a:bodyPr>
          <a:lstStyle/>
          <a:p>
            <a:pPr algn="ctr"/>
            <a:r>
              <a:rPr lang="fa-IR" sz="32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itchFamily="2" charset="-78"/>
              </a:rPr>
              <a:t>دانشکده علوم پزشکی ساوه</a:t>
            </a:r>
          </a:p>
          <a:p>
            <a:pPr algn="ctr"/>
            <a:endParaRPr lang="fa-IR"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itchFamily="2" charset="-78"/>
            </a:endParaRPr>
          </a:p>
          <a:p>
            <a:pPr algn="ctr"/>
            <a:r>
              <a:rPr lang="fa-IR" sz="2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itchFamily="2" charset="-78"/>
              </a:rPr>
              <a:t>ارائه </a:t>
            </a:r>
            <a:r>
              <a:rPr lang="fa-IR" sz="2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itchFamily="2" charset="-78"/>
              </a:rPr>
              <a:t>دهنده</a:t>
            </a:r>
            <a:r>
              <a:rPr lang="fa-IR" sz="2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itchFamily="2" charset="-78"/>
              </a:rPr>
              <a:t>:حمیدرضا ورپائی</a:t>
            </a:r>
            <a:endParaRPr lang="fa-IR" sz="2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itchFamily="2" charset="-78"/>
            </a:endParaRPr>
          </a:p>
          <a:p>
            <a:pPr algn="ctr"/>
            <a:endParaRPr lang="fa-IR" sz="24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itchFamily="2" charset="-78"/>
            </a:endParaRPr>
          </a:p>
          <a:p>
            <a:pPr algn="ctr"/>
            <a:r>
              <a:rPr lang="fa-IR"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itchFamily="2" charset="-78"/>
              </a:rPr>
              <a:t>مرداد ماه 1401</a:t>
            </a:r>
            <a:endParaRPr lang="fa-IR"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199" y="629797"/>
            <a:ext cx="6589199" cy="854987"/>
          </a:xfrm>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971599" y="1501519"/>
            <a:ext cx="8172401" cy="6237312"/>
          </a:xfrm>
        </p:spPr>
        <p:txBody>
          <a:bodyPr>
            <a:noAutofit/>
          </a:bodyPr>
          <a:lstStyle/>
          <a:p>
            <a:pPr algn="r">
              <a:buNone/>
            </a:pPr>
            <a:r>
              <a:rPr lang="fa-IR" sz="2400" dirty="0">
                <a:solidFill>
                  <a:srgbClr val="FF0000"/>
                </a:solidFill>
                <a:cs typeface="B Titr" pitchFamily="2" charset="-78"/>
              </a:rPr>
              <a:t>مرخصی استعلاجی زایمان :</a:t>
            </a:r>
          </a:p>
          <a:p>
            <a:pPr algn="r">
              <a:buNone/>
            </a:pPr>
            <a:endParaRPr lang="fa-IR" sz="2400" dirty="0">
              <a:solidFill>
                <a:schemeClr val="accent2">
                  <a:lumMod val="75000"/>
                </a:schemeClr>
              </a:solidFill>
              <a:cs typeface="B Titr" pitchFamily="2" charset="-78"/>
            </a:endParaRPr>
          </a:p>
          <a:p>
            <a:pPr algn="just" rtl="1">
              <a:buNone/>
            </a:pPr>
            <a:r>
              <a:rPr lang="fa-IR" sz="2200" dirty="0">
                <a:solidFill>
                  <a:schemeClr val="accent2">
                    <a:lumMod val="75000"/>
                  </a:schemeClr>
                </a:solidFill>
                <a:cs typeface="B Nazanin" panose="00000400000000000000" pitchFamily="2" charset="-78"/>
              </a:rPr>
              <a:t>6- بانوان کارمندی که از طریق حامل(رحم اجاره ای) دارای فرزند می شوند با رعایت قوانین و مقررات مربوطه می توانند از مرخصی معذوریت زایمان استفاده نمایند.</a:t>
            </a:r>
          </a:p>
          <a:p>
            <a:pPr algn="just" rtl="1">
              <a:buNone/>
            </a:pPr>
            <a:endParaRPr lang="fa-IR"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7- مرخصی زایمان جزو مدت خدمات موضوع قانون خدمت پزشکان وپیراپزشکان محسوب میگردد .</a:t>
            </a:r>
          </a:p>
          <a:p>
            <a:pPr algn="just" rtl="1">
              <a:buNone/>
            </a:pPr>
            <a:endParaRPr lang="fa-IR" sz="2200" dirty="0">
              <a:solidFill>
                <a:schemeClr val="accent2">
                  <a:lumMod val="75000"/>
                </a:schemeClr>
              </a:solidFill>
              <a:cs typeface="B Nazanin" panose="00000400000000000000" pitchFamily="2" charset="-78"/>
            </a:endParaRPr>
          </a:p>
          <a:p>
            <a:pPr algn="just" rtl="1">
              <a:buNone/>
            </a:pPr>
            <a:r>
              <a:rPr lang="fa-IR" sz="2000" dirty="0">
                <a:solidFill>
                  <a:schemeClr val="accent2">
                    <a:lumMod val="75000"/>
                  </a:schemeClr>
                </a:solidFill>
                <a:cs typeface="B Nazanin" panose="00000400000000000000" pitchFamily="2" charset="-78"/>
              </a:rPr>
              <a:t>8-  تشخیص تاریخ معذوریت وضع حمل بانوان باردار بعهده پزشک معالج می باشد.</a:t>
            </a:r>
          </a:p>
          <a:p>
            <a:pPr algn="just" rtl="1">
              <a:buNone/>
            </a:pPr>
            <a:r>
              <a:rPr lang="fa-IR" sz="2000" dirty="0">
                <a:solidFill>
                  <a:schemeClr val="accent2">
                    <a:lumMod val="75000"/>
                  </a:schemeClr>
                </a:solidFill>
                <a:cs typeface="B Nazanin" panose="00000400000000000000" pitchFamily="2" charset="-78"/>
              </a:rPr>
              <a:t>تبصره 1- زنان شاغل که در مرخصی زایمان دوقلو وبیشتر به سرمی برند وسن فرزندان آن ها کمتر از یک سال می باشد ،از مرخصی دوازده ماه با پرداخت تمام حقوق وفوق العاده های مرتبط بهره مند خواهند شد .</a:t>
            </a:r>
          </a:p>
          <a:p>
            <a:pPr algn="ctr">
              <a:buNone/>
            </a:pPr>
            <a:r>
              <a:rPr lang="fa-IR" dirty="0">
                <a:solidFill>
                  <a:schemeClr val="accent3">
                    <a:lumMod val="60000"/>
                    <a:lumOff val="40000"/>
                  </a:schemeClr>
                </a:solidFill>
                <a:cs typeface="B Titr" pitchFamily="2" charset="-78"/>
              </a:rPr>
              <a:t>(7-2)</a:t>
            </a:r>
            <a:endParaRPr lang="en-US" dirty="0">
              <a:solidFill>
                <a:schemeClr val="accent3">
                  <a:lumMod val="60000"/>
                  <a:lumOff val="40000"/>
                </a:schemeClr>
              </a:solidFill>
              <a:cs typeface="B Titr" pitchFamily="2" charset="-78"/>
            </a:endParaRPr>
          </a:p>
          <a:p>
            <a:pPr algn="ctr">
              <a:buNone/>
            </a:pPr>
            <a:endParaRPr lang="fa-IR" sz="2000" dirty="0">
              <a:solidFill>
                <a:schemeClr val="accent2">
                  <a:lumMod val="75000"/>
                </a:schemeClr>
              </a:solidFill>
              <a:cs typeface="B Titr" pitchFamily="2" charset="-78"/>
            </a:endParaRPr>
          </a:p>
          <a:p>
            <a:pPr algn="ctr">
              <a:buNone/>
            </a:pPr>
            <a:endParaRPr lang="fa-IR" sz="2000" dirty="0">
              <a:solidFill>
                <a:schemeClr val="accent2">
                  <a:lumMod val="75000"/>
                </a:schemeClr>
              </a:solidFill>
              <a:cs typeface="B Titr" pitchFamily="2" charset="-78"/>
            </a:endParaRPr>
          </a:p>
          <a:p>
            <a:pPr algn="r">
              <a:buNone/>
            </a:pPr>
            <a:r>
              <a:rPr lang="fa-IR" sz="2200" dirty="0">
                <a:solidFill>
                  <a:schemeClr val="accent2">
                    <a:lumMod val="75000"/>
                  </a:schemeClr>
                </a:solidFill>
                <a:cs typeface="B Titr" pitchFamily="2" charset="-78"/>
              </a:rPr>
              <a:t> </a:t>
            </a:r>
            <a:endParaRPr lang="en-US" sz="2200" dirty="0">
              <a:solidFill>
                <a:schemeClr val="accent2">
                  <a:lumMod val="75000"/>
                </a:schemeClr>
              </a:solidFill>
              <a:cs typeface="B Titr" pitchFamily="2" charset="-78"/>
            </a:endParaRPr>
          </a:p>
          <a:p>
            <a:pPr algn="r">
              <a:buNone/>
            </a:pPr>
            <a:r>
              <a:rPr lang="fa-IR" sz="2200" dirty="0">
                <a:solidFill>
                  <a:schemeClr val="accent2">
                    <a:lumMod val="75000"/>
                  </a:schemeClr>
                </a:solidFill>
                <a:cs typeface="B Titr" pitchFamily="2" charset="-78"/>
              </a:rPr>
              <a:t>    </a:t>
            </a:r>
            <a:endParaRPr lang="en-US" sz="2200" dirty="0">
              <a:solidFill>
                <a:schemeClr val="accent2">
                  <a:lumMod val="75000"/>
                </a:schemeClr>
              </a:solidFill>
              <a:cs typeface="B Titr" pitchFamily="2" charset="-78"/>
            </a:endParaRPr>
          </a:p>
          <a:p>
            <a:pPr>
              <a:buNone/>
            </a:pPr>
            <a:endParaRPr lang="fa-IR" sz="2200" dirty="0">
              <a:solidFill>
                <a:schemeClr val="accent2">
                  <a:lumMod val="75000"/>
                </a:schemeClr>
              </a:solidFill>
              <a:cs typeface="B Titr" pitchFamily="2" charset="-78"/>
            </a:endParaRP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0"/>
            <a:ext cx="6589199" cy="1280890"/>
          </a:xfrm>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109207" y="620689"/>
            <a:ext cx="8028384" cy="6237312"/>
          </a:xfrm>
        </p:spPr>
        <p:txBody>
          <a:bodyPr>
            <a:noAutofit/>
          </a:bodyPr>
          <a:lstStyle/>
          <a:p>
            <a:pPr algn="just" rtl="1">
              <a:buNone/>
            </a:pPr>
            <a:endParaRPr lang="fa-IR" sz="2200" dirty="0">
              <a:solidFill>
                <a:schemeClr val="accent2">
                  <a:lumMod val="75000"/>
                </a:schemeClr>
              </a:solidFill>
              <a:cs typeface="B Titr" pitchFamily="2" charset="-78"/>
            </a:endParaRPr>
          </a:p>
          <a:p>
            <a:pPr algn="just" rtl="1">
              <a:buNone/>
            </a:pPr>
            <a:r>
              <a:rPr lang="fa-IR" sz="2400" dirty="0">
                <a:solidFill>
                  <a:srgbClr val="FF0000"/>
                </a:solidFill>
                <a:cs typeface="B Titr" pitchFamily="2" charset="-78"/>
              </a:rPr>
              <a:t>مرخصی استعلاجی زایمان :</a:t>
            </a:r>
            <a:endParaRPr lang="fa-IR" sz="24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just" rtl="1">
              <a:buNone/>
            </a:pPr>
            <a:r>
              <a:rPr lang="fa-IR" sz="2200" dirty="0">
                <a:solidFill>
                  <a:schemeClr val="accent2">
                    <a:lumMod val="75000"/>
                  </a:schemeClr>
                </a:solidFill>
                <a:cs typeface="B Nazanin" panose="00000400000000000000" pitchFamily="2" charset="-78"/>
              </a:rPr>
              <a:t>9- مادران مشمول می توانند طی ساعات مقرر کار روزانه حداکثر از یک ساعت مرخصی ساعتی (شیردهی ) استفاده کنند.</a:t>
            </a:r>
          </a:p>
          <a:p>
            <a:pPr algn="just" rtl="1">
              <a:buNone/>
            </a:pPr>
            <a:endParaRPr lang="fa-IR"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10- مدت و ساعت شیردهی برای وضع حمل های دوقولو و بیشتر به مدت دو ساعت در روز و تا 24 ماهگی نوزاد می باشد.</a:t>
            </a:r>
          </a:p>
          <a:p>
            <a:pPr algn="just" rtl="1">
              <a:buNone/>
            </a:pPr>
            <a:endParaRPr lang="fa-IR"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11- میزان استفاده از مرخصی ساعتی شیردهی از مرخصی استحقاقی کارمند کسر نمی گردد.</a:t>
            </a:r>
          </a:p>
          <a:p>
            <a:pPr algn="just" rtl="1">
              <a:buNone/>
            </a:pPr>
            <a:endParaRPr lang="fa-IR" sz="22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ctr" rtl="1">
              <a:buNone/>
            </a:pPr>
            <a:r>
              <a:rPr lang="fa-IR" dirty="0">
                <a:solidFill>
                  <a:schemeClr val="accent3">
                    <a:lumMod val="60000"/>
                    <a:lumOff val="40000"/>
                  </a:schemeClr>
                </a:solidFill>
                <a:cs typeface="B Titr" pitchFamily="2" charset="-78"/>
              </a:rPr>
              <a:t>(8-2)</a:t>
            </a:r>
            <a:endParaRPr lang="en-US" dirty="0">
              <a:solidFill>
                <a:schemeClr val="accent3">
                  <a:lumMod val="60000"/>
                  <a:lumOff val="40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just" rtl="1">
              <a:buNone/>
            </a:pPr>
            <a:endParaRPr lang="en-US" sz="22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115616" y="1484784"/>
            <a:ext cx="7848871" cy="5112568"/>
          </a:xfrm>
        </p:spPr>
        <p:txBody>
          <a:bodyPr>
            <a:normAutofit fontScale="92500" lnSpcReduction="20000"/>
          </a:bodyPr>
          <a:lstStyle/>
          <a:p>
            <a:pPr algn="just" rtl="1">
              <a:buNone/>
            </a:pPr>
            <a:r>
              <a:rPr lang="fa-IR" sz="2400" dirty="0">
                <a:solidFill>
                  <a:srgbClr val="FF0000"/>
                </a:solidFill>
                <a:cs typeface="B Titr" pitchFamily="2" charset="-78"/>
              </a:rPr>
              <a:t>مرخصی استعلاجی زایمان :</a:t>
            </a:r>
            <a:endParaRPr lang="fa-IR" sz="24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just" rtl="1">
              <a:buNone/>
            </a:pPr>
            <a:r>
              <a:rPr lang="fa-IR" sz="2400" dirty="0">
                <a:solidFill>
                  <a:schemeClr val="accent2">
                    <a:lumMod val="75000"/>
                  </a:schemeClr>
                </a:solidFill>
                <a:cs typeface="B Nazanin" panose="00000400000000000000" pitchFamily="2" charset="-78"/>
              </a:rPr>
              <a:t>12- مادران مشمول پس از پایان مرخصی زایمان و در دوران شیردهی باید در کار قبلی خود اشتغال یابند. در دوران یاد شده نقل و انتقال آنها ممنوع است مگر اینکه خود متقاضی تغییر شغل یا نقل و انتقال باشند.</a:t>
            </a:r>
          </a:p>
          <a:p>
            <a:pPr algn="just" rtl="1">
              <a:buNone/>
            </a:pPr>
            <a:endParaRPr lang="fa-IR"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13- مادران پس از شروع به کار مجدد می توانند درصورت تمایل تا دوازده ماهگی کودک از برنامه شیفت کاری شب معاف شوند.</a:t>
            </a:r>
          </a:p>
          <a:p>
            <a:pPr algn="just" rtl="1">
              <a:buNone/>
            </a:pPr>
            <a:endParaRPr lang="en-US"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14- درصورت انجام نوبت کاری، استفاده از مرخصی شیر دهی در شیفت شب دوساعت و در شیفت های مضاعف به ازاء هرشیفت کاری یک ساعت می باشد .</a:t>
            </a:r>
            <a:endParaRPr lang="en-US" sz="2400" dirty="0">
              <a:solidFill>
                <a:schemeClr val="accent2">
                  <a:lumMod val="75000"/>
                </a:schemeClr>
              </a:solidFill>
              <a:cs typeface="B Nazanin" panose="00000400000000000000" pitchFamily="2" charset="-78"/>
            </a:endParaRPr>
          </a:p>
          <a:p>
            <a:pPr algn="just" rtl="1">
              <a:buNone/>
            </a:pPr>
            <a:endParaRPr lang="fa-IR" sz="22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ctr" rtl="1">
              <a:buNone/>
            </a:pPr>
            <a:r>
              <a:rPr lang="fa-IR" dirty="0">
                <a:solidFill>
                  <a:schemeClr val="accent3">
                    <a:lumMod val="60000"/>
                    <a:lumOff val="40000"/>
                  </a:schemeClr>
                </a:solidFill>
                <a:cs typeface="B Titr" pitchFamily="2" charset="-78"/>
              </a:rPr>
              <a:t>(9-2)</a:t>
            </a:r>
            <a:endParaRPr lang="en-US" dirty="0">
              <a:solidFill>
                <a:schemeClr val="accent3">
                  <a:lumMod val="60000"/>
                  <a:lumOff val="40000"/>
                </a:schemeClr>
              </a:solidFill>
              <a:cs typeface="B Titr" pitchFamily="2" charset="-78"/>
            </a:endParaRPr>
          </a:p>
          <a:p>
            <a:pPr algn="ctr" rtl="1">
              <a:buNone/>
            </a:pPr>
            <a:endParaRPr lang="fa-IR" sz="22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BE47-B8D0-E558-DC89-50BD20730BB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6DEDBDC-43B7-F76D-1974-F1AC700B94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84" y="-4941"/>
            <a:ext cx="9119915" cy="6862941"/>
          </a:xfrm>
        </p:spPr>
      </p:pic>
    </p:spTree>
    <p:extLst>
      <p:ext uri="{BB962C8B-B14F-4D97-AF65-F5344CB8AC3E}">
        <p14:creationId xmlns:p14="http://schemas.microsoft.com/office/powerpoint/2010/main" val="4274210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404664"/>
            <a:ext cx="6589199" cy="1280890"/>
          </a:xfrm>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187624" y="1196752"/>
            <a:ext cx="7704856" cy="5661248"/>
          </a:xfrm>
        </p:spPr>
        <p:txBody>
          <a:bodyPr>
            <a:noAutofit/>
          </a:bodyPr>
          <a:lstStyle/>
          <a:p>
            <a:pPr algn="r" rtl="1">
              <a:buNone/>
            </a:pPr>
            <a:r>
              <a:rPr lang="fa-IR" sz="2200" b="1" dirty="0">
                <a:solidFill>
                  <a:srgbClr val="FF0000"/>
                </a:solidFill>
                <a:cs typeface="B Titr" pitchFamily="2" charset="-78"/>
              </a:rPr>
              <a:t>     </a:t>
            </a:r>
            <a:r>
              <a:rPr lang="fa-IR" sz="2400" b="1" dirty="0">
                <a:solidFill>
                  <a:srgbClr val="FF0000"/>
                </a:solidFill>
                <a:cs typeface="B Titr" pitchFamily="2" charset="-78"/>
              </a:rPr>
              <a:t>مرخصی کمتر از یک روز:</a:t>
            </a:r>
          </a:p>
          <a:p>
            <a:pPr algn="ctr">
              <a:buNone/>
            </a:pPr>
            <a:endParaRPr lang="en-US" sz="2200" dirty="0">
              <a:solidFill>
                <a:schemeClr val="accent2">
                  <a:lumMod val="75000"/>
                </a:schemeClr>
              </a:solidFill>
              <a:cs typeface="B Titr" pitchFamily="2" charset="-78"/>
            </a:endParaRPr>
          </a:p>
          <a:p>
            <a:pPr algn="just" rtl="1">
              <a:buNone/>
            </a:pPr>
            <a:r>
              <a:rPr lang="fa-IR" sz="2200" dirty="0">
                <a:solidFill>
                  <a:schemeClr val="accent2">
                    <a:lumMod val="75000"/>
                  </a:schemeClr>
                </a:solidFill>
                <a:cs typeface="B Nazanin" panose="00000400000000000000" pitchFamily="2" charset="-78"/>
              </a:rPr>
              <a:t>     1- کارمندان موسسه می توانند از مرخصی کمتر از یک روز که جزیی از مرخصی استحقاقی می باشد استفاده کنند حداکثر مرخصی ساعتی به میزان نصف ساعت کاری روزانه است. درصورت استفاده بیش از مدت ذکر شده یک روز مرخصی استحقاقی محاسبه می شود.</a:t>
            </a:r>
          </a:p>
          <a:p>
            <a:pPr algn="just" rtl="1">
              <a:buNone/>
            </a:pP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2- حداکثر مدت استفاده از مرخصی موضوع این ماده از دوازده روز در یک سال تقویمی تجاوز نخواهد کرد.</a:t>
            </a:r>
          </a:p>
          <a:p>
            <a:pPr algn="just" rtl="1">
              <a:buNone/>
            </a:pP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3- حداقل مدت برای استفاده از مرخصی کمتر از یک روز، یک ساعت است.</a:t>
            </a:r>
          </a:p>
          <a:p>
            <a:pPr algn="ctr" rtl="1">
              <a:buNone/>
            </a:pPr>
            <a:r>
              <a:rPr lang="fa-IR" dirty="0">
                <a:solidFill>
                  <a:schemeClr val="accent3">
                    <a:lumMod val="60000"/>
                    <a:lumOff val="40000"/>
                  </a:schemeClr>
                </a:solidFill>
                <a:cs typeface="B Titr" pitchFamily="2" charset="-78"/>
              </a:rPr>
              <a:t>(1-3)</a:t>
            </a:r>
            <a:endParaRPr lang="en-US" dirty="0">
              <a:solidFill>
                <a:schemeClr val="accent3">
                  <a:lumMod val="60000"/>
                  <a:lumOff val="40000"/>
                </a:schemeClr>
              </a:solidFill>
              <a:cs typeface="B Titr" pitchFamily="2" charset="-78"/>
            </a:endParaRPr>
          </a:p>
          <a:p>
            <a:pPr algn="ctr" rtl="1">
              <a:buNone/>
            </a:pPr>
            <a:endParaRPr lang="en-US" sz="2200" dirty="0">
              <a:solidFill>
                <a:schemeClr val="accent2">
                  <a:lumMod val="75000"/>
                </a:schemeClr>
              </a:solidFill>
              <a:cs typeface="B Titr" pitchFamily="2" charset="-78"/>
            </a:endParaRPr>
          </a:p>
          <a:p>
            <a:pPr>
              <a:buNone/>
            </a:pPr>
            <a:endParaRPr lang="fa-IR" sz="2200" dirty="0">
              <a:solidFill>
                <a:schemeClr val="accent2">
                  <a:lumMod val="75000"/>
                </a:schemeClr>
              </a:solidFill>
            </a:endParaRP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3F06-013C-2872-2CC1-3CEECDCD07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479D51A-1D6C-2F52-F298-E7FBE63DD0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8001"/>
          </a:xfrm>
        </p:spPr>
      </p:pic>
    </p:spTree>
    <p:extLst>
      <p:ext uri="{BB962C8B-B14F-4D97-AF65-F5344CB8AC3E}">
        <p14:creationId xmlns:p14="http://schemas.microsoft.com/office/powerpoint/2010/main" val="230141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259632" y="1931802"/>
            <a:ext cx="7704856" cy="4926198"/>
          </a:xfrm>
        </p:spPr>
        <p:txBody>
          <a:bodyPr>
            <a:noAutofit/>
          </a:bodyPr>
          <a:lstStyle/>
          <a:p>
            <a:pPr algn="r" rtl="1">
              <a:buNone/>
            </a:pPr>
            <a:r>
              <a:rPr lang="fa-IR" sz="2200" b="1" dirty="0">
                <a:solidFill>
                  <a:srgbClr val="FF0000"/>
                </a:solidFill>
                <a:cs typeface="B Titr" pitchFamily="2" charset="-78"/>
              </a:rPr>
              <a:t>     </a:t>
            </a:r>
            <a:r>
              <a:rPr lang="fa-IR" sz="2400" b="1" dirty="0">
                <a:solidFill>
                  <a:srgbClr val="FF0000"/>
                </a:solidFill>
                <a:cs typeface="B Titr" pitchFamily="2" charset="-78"/>
              </a:rPr>
              <a:t>مرخصی تشویقی:</a:t>
            </a:r>
          </a:p>
          <a:p>
            <a:pPr algn="ctr">
              <a:buNone/>
            </a:pPr>
            <a:endParaRPr lang="en-US" sz="2200" dirty="0">
              <a:solidFill>
                <a:schemeClr val="accent2">
                  <a:lumMod val="75000"/>
                </a:schemeClr>
              </a:solidFill>
              <a:cs typeface="B Titr" pitchFamily="2" charset="-78"/>
            </a:endParaRPr>
          </a:p>
          <a:p>
            <a:pPr algn="just" rtl="1">
              <a:buNone/>
            </a:pPr>
            <a:r>
              <a:rPr lang="fa-IR" sz="2200" dirty="0">
                <a:solidFill>
                  <a:schemeClr val="accent2">
                    <a:lumMod val="75000"/>
                  </a:schemeClr>
                </a:solidFill>
                <a:cs typeface="B Nazanin" panose="00000400000000000000" pitchFamily="2" charset="-78"/>
              </a:rPr>
              <a:t>    کارمندان اعم از قراردادی، پیمانی، رسمی آزمایشی و رسمی که به حج تمتع مشرف می شوند مجاز خواهند بود فقط یک بار از یک ماه مرخصی تشویقی استفاده نمایند که جزء مرخصی استحقاقی منظور نخواهد شد.</a:t>
            </a:r>
          </a:p>
          <a:p>
            <a:pPr algn="just" rtl="1">
              <a:buNone/>
            </a:pPr>
            <a:endParaRPr lang="fa-IR" sz="22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just" rtl="1">
              <a:buNone/>
            </a:pPr>
            <a:endParaRPr lang="en-US" sz="2200" dirty="0">
              <a:solidFill>
                <a:schemeClr val="accent2">
                  <a:lumMod val="75000"/>
                </a:schemeClr>
              </a:solidFill>
              <a:cs typeface="B Titr" pitchFamily="2" charset="-78"/>
            </a:endParaRPr>
          </a:p>
          <a:p>
            <a:pPr algn="just" rtl="1">
              <a:buNone/>
            </a:pPr>
            <a:r>
              <a:rPr lang="fa-IR" sz="2200" dirty="0">
                <a:solidFill>
                  <a:schemeClr val="accent2">
                    <a:lumMod val="75000"/>
                  </a:schemeClr>
                </a:solidFill>
                <a:cs typeface="B Titr" pitchFamily="2" charset="-78"/>
              </a:rPr>
              <a:t>  </a:t>
            </a:r>
          </a:p>
          <a:p>
            <a:pPr algn="ctr" rtl="1">
              <a:buNone/>
            </a:pPr>
            <a:r>
              <a:rPr lang="fa-IR" dirty="0">
                <a:solidFill>
                  <a:schemeClr val="accent3">
                    <a:lumMod val="60000"/>
                    <a:lumOff val="40000"/>
                  </a:schemeClr>
                </a:solidFill>
                <a:cs typeface="B Titr" pitchFamily="2" charset="-78"/>
              </a:rPr>
              <a:t>(1-4)</a:t>
            </a:r>
            <a:endParaRPr lang="en-US" dirty="0">
              <a:solidFill>
                <a:schemeClr val="accent3">
                  <a:lumMod val="60000"/>
                  <a:lumOff val="40000"/>
                </a:schemeClr>
              </a:solidFill>
              <a:cs typeface="B Titr" pitchFamily="2" charset="-78"/>
            </a:endParaRPr>
          </a:p>
          <a:p>
            <a:pPr algn="ctr" rtl="1">
              <a:buNone/>
            </a:pPr>
            <a:endParaRPr lang="en-US" sz="2200" dirty="0">
              <a:solidFill>
                <a:schemeClr val="accent2">
                  <a:lumMod val="75000"/>
                </a:schemeClr>
              </a:solidFill>
              <a:cs typeface="B Titr" pitchFamily="2" charset="-78"/>
            </a:endParaRPr>
          </a:p>
          <a:p>
            <a:pPr>
              <a:buNone/>
            </a:pPr>
            <a:endParaRPr lang="fa-IR" sz="2200" dirty="0">
              <a:solidFill>
                <a:schemeClr val="accent2">
                  <a:lumMod val="75000"/>
                </a:schemeClr>
              </a:solidFill>
            </a:endParaRPr>
          </a:p>
        </p:txBody>
      </p:sp>
    </p:spTree>
    <p:extLst>
      <p:ext uri="{BB962C8B-B14F-4D97-AF65-F5344CB8AC3E}">
        <p14:creationId xmlns:p14="http://schemas.microsoft.com/office/powerpoint/2010/main" val="764446971"/>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9415-C8E4-59E9-DEAE-2FEA93B9728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9243FBB-5A26-8541-8893-C0B1940098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67" y="0"/>
            <a:ext cx="9143999" cy="6858000"/>
          </a:xfrm>
        </p:spPr>
      </p:pic>
    </p:spTree>
    <p:extLst>
      <p:ext uri="{BB962C8B-B14F-4D97-AF65-F5344CB8AC3E}">
        <p14:creationId xmlns:p14="http://schemas.microsoft.com/office/powerpoint/2010/main" val="2770002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207" y="161731"/>
            <a:ext cx="6589199" cy="1280890"/>
          </a:xfrm>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115617" y="980727"/>
            <a:ext cx="8028383" cy="5715541"/>
          </a:xfrm>
        </p:spPr>
        <p:txBody>
          <a:bodyPr>
            <a:normAutofit fontScale="92500" lnSpcReduction="20000"/>
          </a:bodyPr>
          <a:lstStyle/>
          <a:p>
            <a:pPr algn="r" rtl="1">
              <a:buNone/>
            </a:pPr>
            <a:r>
              <a:rPr lang="fa-IR" sz="2400" b="1" dirty="0">
                <a:solidFill>
                  <a:srgbClr val="FF0000"/>
                </a:solidFill>
                <a:cs typeface="B Titr" pitchFamily="2" charset="-78"/>
              </a:rPr>
              <a:t>      مرخصی اضطراری:</a:t>
            </a:r>
          </a:p>
          <a:p>
            <a:pPr algn="r" rtl="1">
              <a:buNone/>
            </a:pPr>
            <a:endParaRPr lang="en-US" sz="2200" dirty="0">
              <a:solidFill>
                <a:srgbClr val="FF0000"/>
              </a:solidFill>
              <a:cs typeface="B Titr" pitchFamily="2" charset="-78"/>
            </a:endParaRPr>
          </a:p>
          <a:p>
            <a:pPr algn="just" rtl="1">
              <a:buNone/>
            </a:pPr>
            <a:r>
              <a:rPr lang="fa-IR" sz="2200" b="1" dirty="0">
                <a:solidFill>
                  <a:schemeClr val="accent2">
                    <a:lumMod val="75000"/>
                  </a:schemeClr>
                </a:solidFill>
                <a:cs typeface="B Titr" pitchFamily="2" charset="-78"/>
              </a:rPr>
              <a:t>      </a:t>
            </a:r>
            <a:r>
              <a:rPr lang="fa-IR" sz="2400" b="1" dirty="0">
                <a:solidFill>
                  <a:schemeClr val="accent2">
                    <a:lumMod val="75000"/>
                  </a:schemeClr>
                </a:solidFill>
                <a:cs typeface="B Titr" pitchFamily="2" charset="-78"/>
              </a:rPr>
              <a:t>1</a:t>
            </a:r>
            <a:r>
              <a:rPr lang="fa-IR" sz="2400" dirty="0">
                <a:solidFill>
                  <a:schemeClr val="accent2">
                    <a:lumMod val="75000"/>
                  </a:schemeClr>
                </a:solidFill>
                <a:cs typeface="B Nazanin" panose="00000400000000000000" pitchFamily="2" charset="-78"/>
              </a:rPr>
              <a:t>- به منظورتحکیم و تکریم نهاد خانواده، کارمندان موسسه در موارد ذیل حق برخورداری از هفت روز مرخصی اضطراری علاوه بر سقف مرخصی استحقاقی سالانه رادارند.مرخصی مذکور قابل ذخیره یا بازخرید نمی باشد.</a:t>
            </a:r>
            <a:endParaRPr lang="en-US"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الف) ازدواج دائم کارمند </a:t>
            </a:r>
            <a:endParaRPr lang="en-US"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ب) ازدواج فرزند کارمند</a:t>
            </a:r>
            <a:endParaRPr lang="en-US"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ج) فوت بستگان درجه یک شامل: همسر،فرزند،پدر، مادر،خواهر،برادر</a:t>
            </a:r>
          </a:p>
          <a:p>
            <a:pPr algn="just" rtl="1">
              <a:buNone/>
            </a:pPr>
            <a:endParaRPr lang="en-US"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2- تاریخ شروع استفاده از هفت روز مرخصی اضطراری موضوع ماده 74 آئین نامه اداری و استخدامی اعضاء غیر هیات علمی در مورد ازدواج از تاریخ عقد حداکثر به مدت دو سال و فوت تاریخ شروع تا چهل روز با تقاضا و اعلام کارمند و با احتساب ایام تعطیل صورت می پذیرد. </a:t>
            </a:r>
          </a:p>
          <a:p>
            <a:pPr algn="just" rtl="1">
              <a:buNone/>
            </a:pPr>
            <a:r>
              <a:rPr lang="fa-IR" sz="2400" b="1" dirty="0">
                <a:solidFill>
                  <a:schemeClr val="accent2">
                    <a:lumMod val="75000"/>
                  </a:schemeClr>
                </a:solidFill>
                <a:cs typeface="B Nazanin" panose="00000400000000000000" pitchFamily="2" charset="-78"/>
              </a:rPr>
              <a:t>       * تبصره: </a:t>
            </a:r>
            <a:r>
              <a:rPr lang="fa-IR" sz="2400" dirty="0">
                <a:solidFill>
                  <a:schemeClr val="accent2">
                    <a:lumMod val="75000"/>
                  </a:schemeClr>
                </a:solidFill>
                <a:cs typeface="B Nazanin" panose="00000400000000000000" pitchFamily="2" charset="-78"/>
              </a:rPr>
              <a:t>کارمند موظف است مستندات لازم را ارائه نماید.</a:t>
            </a:r>
            <a:endParaRPr lang="en-US" sz="2400" dirty="0">
              <a:solidFill>
                <a:schemeClr val="accent2">
                  <a:lumMod val="75000"/>
                </a:schemeClr>
              </a:solidFill>
              <a:cs typeface="B Nazanin" panose="00000400000000000000" pitchFamily="2" charset="-78"/>
            </a:endParaRPr>
          </a:p>
          <a:p>
            <a:pPr algn="just" rtl="1">
              <a:buNone/>
            </a:pPr>
            <a:endParaRPr lang="fa-IR" sz="2200" dirty="0">
              <a:solidFill>
                <a:schemeClr val="accent2">
                  <a:lumMod val="75000"/>
                </a:schemeClr>
              </a:solidFill>
              <a:cs typeface="B Titr" pitchFamily="2" charset="-78"/>
            </a:endParaRPr>
          </a:p>
          <a:p>
            <a:pPr algn="ctr" rtl="1">
              <a:buNone/>
            </a:pPr>
            <a:r>
              <a:rPr lang="fa-IR" dirty="0">
                <a:solidFill>
                  <a:schemeClr val="accent3">
                    <a:lumMod val="60000"/>
                    <a:lumOff val="40000"/>
                  </a:schemeClr>
                </a:solidFill>
                <a:cs typeface="B Titr" pitchFamily="2" charset="-78"/>
              </a:rPr>
              <a:t>(1-5)</a:t>
            </a:r>
            <a:endParaRPr lang="en-US" dirty="0">
              <a:solidFill>
                <a:schemeClr val="accent3">
                  <a:lumMod val="60000"/>
                  <a:lumOff val="40000"/>
                </a:schemeClr>
              </a:solidFill>
              <a:cs typeface="B Titr" pitchFamily="2" charset="-78"/>
            </a:endParaRPr>
          </a:p>
          <a:p>
            <a:pPr algn="ctr" rtl="1">
              <a:buNone/>
            </a:pPr>
            <a:endParaRPr lang="en-US" sz="2200" dirty="0">
              <a:solidFill>
                <a:schemeClr val="accent2">
                  <a:lumMod val="75000"/>
                </a:schemeClr>
              </a:solidFill>
              <a:cs typeface="B Titr" pitchFamily="2" charset="-78"/>
            </a:endParaRPr>
          </a:p>
          <a:p>
            <a:pPr algn="just">
              <a:buNone/>
            </a:pPr>
            <a:endParaRPr lang="fa-IR" sz="2200" dirty="0">
              <a:solidFill>
                <a:schemeClr val="accent2"/>
              </a:solidFill>
              <a:cs typeface="B Titr"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187625" y="1412776"/>
            <a:ext cx="7632848" cy="5256584"/>
          </a:xfrm>
        </p:spPr>
        <p:txBody>
          <a:bodyPr>
            <a:normAutofit/>
          </a:bodyPr>
          <a:lstStyle/>
          <a:p>
            <a:pPr algn="just" rtl="1">
              <a:buNone/>
            </a:pPr>
            <a:r>
              <a:rPr lang="fa-IR" sz="2400" b="1" dirty="0">
                <a:solidFill>
                  <a:srgbClr val="FF0000"/>
                </a:solidFill>
                <a:cs typeface="B Titr" pitchFamily="2" charset="-78"/>
              </a:rPr>
              <a:t>مرخصی اضطراری:</a:t>
            </a:r>
            <a:endParaRPr lang="en-US" sz="2400" dirty="0">
              <a:solidFill>
                <a:srgbClr val="FF0000"/>
              </a:solidFill>
              <a:cs typeface="B Titr" pitchFamily="2" charset="-78"/>
            </a:endParaRPr>
          </a:p>
          <a:p>
            <a:pPr algn="just" rtl="1">
              <a:buNone/>
            </a:pPr>
            <a:endParaRPr lang="fa-IR" sz="2200" dirty="0">
              <a:solidFill>
                <a:schemeClr val="accent2"/>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just" rtl="1">
              <a:buNone/>
            </a:pPr>
            <a:r>
              <a:rPr lang="fa-IR" sz="2200" dirty="0">
                <a:solidFill>
                  <a:schemeClr val="accent2">
                    <a:lumMod val="75000"/>
                  </a:schemeClr>
                </a:solidFill>
                <a:cs typeface="B Nazanin" panose="00000400000000000000" pitchFamily="2" charset="-78"/>
              </a:rPr>
              <a:t>3- تاریخ شروع استفاده از 15 مرخصی اضطراری مراقبت از همسر بعد از وضع حمل از تاریخ ولادت فرزند با احتساب ایام تعطیل خواهد بود.</a:t>
            </a: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  تبصره: </a:t>
            </a:r>
          </a:p>
          <a:p>
            <a:pPr algn="just" rtl="1">
              <a:buNone/>
            </a:pPr>
            <a:r>
              <a:rPr lang="fa-IR" sz="2200" dirty="0">
                <a:solidFill>
                  <a:schemeClr val="accent2">
                    <a:lumMod val="75000"/>
                  </a:schemeClr>
                </a:solidFill>
                <a:cs typeface="B Nazanin" panose="00000400000000000000" pitchFamily="2" charset="-78"/>
              </a:rPr>
              <a:t>اعطای مرخصی فوق به کارمندانی که همسر آنان فرزند مرده به دنیا می آورند، جهت مراقبت از همسر بلامانع می باشد.</a:t>
            </a:r>
          </a:p>
          <a:p>
            <a:pPr algn="just" rtl="1">
              <a:buNone/>
            </a:pPr>
            <a:endParaRPr lang="fa-IR" sz="22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ctr" rtl="1">
              <a:buNone/>
            </a:pPr>
            <a:r>
              <a:rPr lang="fa-IR" dirty="0">
                <a:solidFill>
                  <a:schemeClr val="accent3">
                    <a:lumMod val="60000"/>
                    <a:lumOff val="40000"/>
                  </a:schemeClr>
                </a:solidFill>
                <a:cs typeface="B Titr" pitchFamily="2" charset="-78"/>
              </a:rPr>
              <a:t>(2-5)</a:t>
            </a:r>
            <a:endParaRPr lang="en-US" dirty="0">
              <a:solidFill>
                <a:schemeClr val="accent3">
                  <a:lumMod val="60000"/>
                  <a:lumOff val="40000"/>
                </a:schemeClr>
              </a:solidFill>
              <a:cs typeface="B Titr" pitchFamily="2" charset="-78"/>
            </a:endParaRPr>
          </a:p>
          <a:p>
            <a:pPr algn="ctr" rtl="1">
              <a:buNone/>
            </a:pPr>
            <a:endParaRPr lang="en-US" sz="2200" dirty="0">
              <a:solidFill>
                <a:schemeClr val="accent2">
                  <a:lumMod val="75000"/>
                </a:schemeClr>
              </a:solidFill>
              <a:cs typeface="B Titr" pitchFamily="2" charset="-78"/>
            </a:endParaRPr>
          </a:p>
          <a:p>
            <a:pPr algn="just" rtl="1">
              <a:buNone/>
            </a:pPr>
            <a:endParaRPr lang="fa-IR" sz="2200" dirty="0">
              <a:solidFill>
                <a:schemeClr val="accent2"/>
              </a:solidFill>
              <a:cs typeface="B Titr"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solidFill>
                  <a:srgbClr val="7030A0"/>
                </a:solidFill>
                <a:cs typeface="B Titr" pitchFamily="2" charset="-78"/>
              </a:rPr>
              <a:t>آئین نامه و دستورالعمل مرخصی ها</a:t>
            </a:r>
            <a:endParaRPr lang="fa-IR" dirty="0">
              <a:solidFill>
                <a:srgbClr val="7030A0"/>
              </a:solidFill>
            </a:endParaRPr>
          </a:p>
        </p:txBody>
      </p:sp>
      <p:sp>
        <p:nvSpPr>
          <p:cNvPr id="3" name="Content Placeholder 2"/>
          <p:cNvSpPr>
            <a:spLocks noGrp="1"/>
          </p:cNvSpPr>
          <p:nvPr>
            <p:ph idx="1"/>
          </p:nvPr>
        </p:nvSpPr>
        <p:spPr>
          <a:xfrm>
            <a:off x="467544" y="1412776"/>
            <a:ext cx="8066856" cy="4608511"/>
          </a:xfrm>
        </p:spPr>
        <p:txBody>
          <a:bodyPr>
            <a:noAutofit/>
          </a:bodyPr>
          <a:lstStyle/>
          <a:p>
            <a:pPr algn="just">
              <a:buNone/>
            </a:pPr>
            <a:endParaRPr lang="fa-IR" sz="2400" dirty="0">
              <a:cs typeface="B Titr" pitchFamily="2" charset="-78"/>
            </a:endParaRPr>
          </a:p>
          <a:p>
            <a:pPr algn="r">
              <a:buNone/>
            </a:pPr>
            <a:r>
              <a:rPr lang="fa-IR" sz="2400" dirty="0">
                <a:cs typeface="B Titr" pitchFamily="2" charset="-78"/>
              </a:rPr>
              <a:t>  </a:t>
            </a:r>
            <a:r>
              <a:rPr lang="fa-IR" sz="2400" dirty="0">
                <a:solidFill>
                  <a:schemeClr val="accent2"/>
                </a:solidFill>
                <a:cs typeface="B Titr" pitchFamily="2" charset="-78"/>
              </a:rPr>
              <a:t>1-  استحقاقی                       </a:t>
            </a:r>
          </a:p>
          <a:p>
            <a:pPr algn="r">
              <a:buNone/>
            </a:pPr>
            <a:r>
              <a:rPr lang="fa-IR" sz="2400" dirty="0">
                <a:solidFill>
                  <a:schemeClr val="accent2"/>
                </a:solidFill>
                <a:cs typeface="B Titr" pitchFamily="2" charset="-78"/>
              </a:rPr>
              <a:t>         2- استعلاجی                                 </a:t>
            </a:r>
          </a:p>
          <a:p>
            <a:pPr algn="r">
              <a:buNone/>
            </a:pPr>
            <a:r>
              <a:rPr lang="fa-IR" sz="2400" dirty="0">
                <a:solidFill>
                  <a:schemeClr val="accent2"/>
                </a:solidFill>
                <a:cs typeface="B Titr" pitchFamily="2" charset="-78"/>
              </a:rPr>
              <a:t>               3- کمتر از یک روز  </a:t>
            </a:r>
          </a:p>
          <a:p>
            <a:pPr algn="r">
              <a:buNone/>
            </a:pPr>
            <a:r>
              <a:rPr lang="fa-IR" sz="2400" dirty="0">
                <a:solidFill>
                  <a:schemeClr val="accent2"/>
                </a:solidFill>
                <a:cs typeface="B Titr" pitchFamily="2" charset="-78"/>
              </a:rPr>
              <a:t>                       4- تشویقی           </a:t>
            </a:r>
          </a:p>
          <a:p>
            <a:pPr algn="r">
              <a:buNone/>
            </a:pPr>
            <a:r>
              <a:rPr lang="fa-IR" sz="2400" dirty="0">
                <a:solidFill>
                  <a:schemeClr val="accent2"/>
                </a:solidFill>
                <a:cs typeface="B Titr" pitchFamily="2" charset="-78"/>
              </a:rPr>
              <a:t>                              5- اضطراري           </a:t>
            </a:r>
          </a:p>
          <a:p>
            <a:pPr algn="r">
              <a:buNone/>
            </a:pPr>
            <a:r>
              <a:rPr lang="fa-IR" sz="2400" dirty="0">
                <a:solidFill>
                  <a:schemeClr val="accent2"/>
                </a:solidFill>
                <a:cs typeface="B Titr" pitchFamily="2" charset="-78"/>
              </a:rPr>
              <a:t>                                     6- اشعه  </a:t>
            </a:r>
          </a:p>
          <a:p>
            <a:pPr algn="r">
              <a:buNone/>
            </a:pPr>
            <a:r>
              <a:rPr lang="fa-IR" sz="2400" dirty="0">
                <a:solidFill>
                  <a:schemeClr val="accent2"/>
                </a:solidFill>
                <a:cs typeface="B Titr" pitchFamily="2" charset="-78"/>
              </a:rPr>
              <a:t>                                           8-مناطق محروم    </a:t>
            </a:r>
          </a:p>
          <a:p>
            <a:pPr algn="r">
              <a:buNone/>
            </a:pPr>
            <a:r>
              <a:rPr lang="fa-IR" sz="2400" dirty="0">
                <a:solidFill>
                  <a:schemeClr val="accent2"/>
                </a:solidFill>
                <a:cs typeface="B Titr" pitchFamily="2" charset="-78"/>
              </a:rPr>
              <a:t>	                                                 7- بدون حقوق</a:t>
            </a:r>
            <a:endParaRPr lang="en-US" sz="2400" dirty="0">
              <a:solidFill>
                <a:schemeClr val="accent2"/>
              </a:solidFill>
              <a:cs typeface="B Titr" pitchFamily="2" charset="-78"/>
            </a:endParaRPr>
          </a:p>
        </p:txBody>
      </p:sp>
      <p:pic>
        <p:nvPicPr>
          <p:cNvPr id="6" name="Picture 5">
            <a:extLst>
              <a:ext uri="{FF2B5EF4-FFF2-40B4-BE49-F238E27FC236}">
                <a16:creationId xmlns:a16="http://schemas.microsoft.com/office/drawing/2014/main" id="{E6814139-D6E6-8B89-8DC8-8FEDBCF0B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37" y="2025653"/>
            <a:ext cx="3494727" cy="2927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3917-69A9-4894-BC04-E299C5065FF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2388E22-5057-7B18-21F2-96686645D6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280"/>
            <a:ext cx="9155037" cy="6866279"/>
          </a:xfrm>
        </p:spPr>
      </p:pic>
    </p:spTree>
    <p:extLst>
      <p:ext uri="{BB962C8B-B14F-4D97-AF65-F5344CB8AC3E}">
        <p14:creationId xmlns:p14="http://schemas.microsoft.com/office/powerpoint/2010/main" val="4019428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452" y="376569"/>
            <a:ext cx="6589199" cy="1280890"/>
          </a:xfrm>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115616" y="1196752"/>
            <a:ext cx="7848872" cy="5661248"/>
          </a:xfrm>
        </p:spPr>
        <p:txBody>
          <a:bodyPr>
            <a:normAutofit/>
          </a:bodyPr>
          <a:lstStyle/>
          <a:p>
            <a:pPr algn="r">
              <a:buNone/>
            </a:pPr>
            <a:r>
              <a:rPr lang="fa-IR" sz="2400" b="1" dirty="0">
                <a:solidFill>
                  <a:srgbClr val="FF0000"/>
                </a:solidFill>
                <a:cs typeface="B Titr" pitchFamily="2" charset="-78"/>
              </a:rPr>
              <a:t>    مرخصی اشعه:</a:t>
            </a:r>
            <a:endParaRPr lang="en-US" sz="2400" dirty="0">
              <a:solidFill>
                <a:srgbClr val="FF0000"/>
              </a:solidFill>
              <a:cs typeface="B Titr" pitchFamily="2" charset="-78"/>
            </a:endParaRPr>
          </a:p>
          <a:p>
            <a:pPr algn="just" rtl="1">
              <a:buNone/>
            </a:pPr>
            <a:r>
              <a:rPr lang="fa-IR" sz="2400" dirty="0">
                <a:solidFill>
                  <a:schemeClr val="accent2">
                    <a:lumMod val="75000"/>
                  </a:schemeClr>
                </a:solidFill>
                <a:cs typeface="B Titr" pitchFamily="2" charset="-78"/>
              </a:rPr>
              <a:t>    </a:t>
            </a:r>
          </a:p>
          <a:p>
            <a:pPr algn="just" rtl="1">
              <a:buNone/>
            </a:pPr>
            <a:r>
              <a:rPr lang="fa-IR" sz="2400" dirty="0">
                <a:solidFill>
                  <a:schemeClr val="accent2">
                    <a:lumMod val="75000"/>
                  </a:schemeClr>
                </a:solidFill>
                <a:cs typeface="B Titr" pitchFamily="2" charset="-78"/>
              </a:rPr>
              <a:t>      </a:t>
            </a:r>
            <a:r>
              <a:rPr lang="fa-IR" sz="2200" dirty="0">
                <a:solidFill>
                  <a:schemeClr val="accent2">
                    <a:lumMod val="75000"/>
                  </a:schemeClr>
                </a:solidFill>
                <a:cs typeface="B Nazanin" panose="00000400000000000000" pitchFamily="2" charset="-78"/>
              </a:rPr>
              <a:t>به افرادی که به طور مستمر به کار با اشعه اشتغال داشته باشند، مزایای ذیل بر مبنای مقدار و شرایط بالقوه پرتو دهی محیط کار به تشخیص واحد قانونی و طبق آئین نامه های مربوطه تعلق می گیرد.</a:t>
            </a: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1- کاهش ساعت کار هفتگی تا میزان 25 درصد ساعت کار مقرر برای سایر کارکنان.</a:t>
            </a: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2- افزایش میزان مرخصی اشعه سالیانه تا یک ماه در سال برای مدت اشتغال کار با اشعه استفاده از مرخصی استحقاقی سالیانه در اینگونه موارد درطول هرسال اجباری است.</a:t>
            </a:r>
            <a:endParaRPr lang="en-US" sz="2200" dirty="0">
              <a:solidFill>
                <a:schemeClr val="accent2">
                  <a:lumMod val="75000"/>
                </a:schemeClr>
              </a:solidFill>
              <a:cs typeface="B Nazanin" panose="00000400000000000000" pitchFamily="2" charset="-78"/>
            </a:endParaRPr>
          </a:p>
          <a:p>
            <a:pPr algn="just" rtl="1">
              <a:buNone/>
            </a:pPr>
            <a:r>
              <a:rPr lang="fa-IR" sz="2200" b="1" dirty="0">
                <a:solidFill>
                  <a:schemeClr val="accent2">
                    <a:lumMod val="75000"/>
                  </a:schemeClr>
                </a:solidFill>
                <a:cs typeface="B Nazanin" panose="00000400000000000000" pitchFamily="2" charset="-78"/>
              </a:rPr>
              <a:t>      تبصره:</a:t>
            </a:r>
            <a:r>
              <a:rPr lang="fa-IR" sz="2200" dirty="0">
                <a:solidFill>
                  <a:schemeClr val="accent2">
                    <a:lumMod val="75000"/>
                  </a:schemeClr>
                </a:solidFill>
                <a:cs typeface="B Nazanin" panose="00000400000000000000" pitchFamily="2" charset="-78"/>
              </a:rPr>
              <a:t> مرخصی مذکور قابل بازخرید یا ذخیره نمی باشد.</a:t>
            </a:r>
            <a:endParaRPr lang="en-US" sz="2200" dirty="0">
              <a:solidFill>
                <a:schemeClr val="accent2">
                  <a:lumMod val="75000"/>
                </a:schemeClr>
              </a:solidFill>
              <a:cs typeface="B Nazanin" panose="00000400000000000000" pitchFamily="2" charset="-78"/>
            </a:endParaRPr>
          </a:p>
          <a:p>
            <a:pPr algn="ctr">
              <a:buNone/>
            </a:pPr>
            <a:endParaRPr lang="fa-IR" sz="2400" dirty="0">
              <a:solidFill>
                <a:schemeClr val="accent2">
                  <a:lumMod val="75000"/>
                </a:schemeClr>
              </a:solidFill>
              <a:cs typeface="B Titr" pitchFamily="2" charset="-78"/>
            </a:endParaRPr>
          </a:p>
          <a:p>
            <a:pPr algn="ctr">
              <a:buNone/>
            </a:pPr>
            <a:r>
              <a:rPr lang="fa-IR" dirty="0">
                <a:solidFill>
                  <a:schemeClr val="accent3">
                    <a:lumMod val="60000"/>
                    <a:lumOff val="40000"/>
                  </a:schemeClr>
                </a:solidFill>
                <a:cs typeface="B Titr" pitchFamily="2" charset="-78"/>
              </a:rPr>
              <a:t>(1-6)</a:t>
            </a:r>
            <a:endParaRPr lang="en-US" dirty="0">
              <a:solidFill>
                <a:schemeClr val="accent3">
                  <a:lumMod val="60000"/>
                  <a:lumOff val="40000"/>
                </a:schemeClr>
              </a:solidFill>
              <a:cs typeface="B Titr" pitchFamily="2" charset="-78"/>
            </a:endParaRPr>
          </a:p>
          <a:p>
            <a:pPr algn="ctr">
              <a:buNone/>
            </a:pPr>
            <a:endParaRPr lang="fa-IR" sz="2400" dirty="0">
              <a:solidFill>
                <a:schemeClr val="accent2">
                  <a:lumMod val="75000"/>
                </a:schemeClr>
              </a:solidFill>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7DCF-E9FA-15FD-DFA8-D73C516E4EC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AA8D168-04F0-A2B0-A333-E359D9CBAC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90"/>
            <a:ext cx="9145184" cy="6858889"/>
          </a:xfrm>
        </p:spPr>
      </p:pic>
    </p:spTree>
    <p:extLst>
      <p:ext uri="{BB962C8B-B14F-4D97-AF65-F5344CB8AC3E}">
        <p14:creationId xmlns:p14="http://schemas.microsoft.com/office/powerpoint/2010/main" val="1284666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259632" y="1628799"/>
            <a:ext cx="7704855" cy="5112569"/>
          </a:xfrm>
        </p:spPr>
        <p:txBody>
          <a:bodyPr>
            <a:normAutofit/>
          </a:bodyPr>
          <a:lstStyle/>
          <a:p>
            <a:pPr algn="ctr">
              <a:buNone/>
            </a:pPr>
            <a:endParaRPr lang="fa-IR" dirty="0">
              <a:cs typeface="B Titr" pitchFamily="2" charset="-78"/>
            </a:endParaRPr>
          </a:p>
          <a:p>
            <a:pPr algn="r">
              <a:buNone/>
            </a:pPr>
            <a:r>
              <a:rPr lang="fa-IR" sz="2200" b="1" dirty="0">
                <a:solidFill>
                  <a:srgbClr val="FF0000"/>
                </a:solidFill>
                <a:cs typeface="B Titr" pitchFamily="2" charset="-78"/>
              </a:rPr>
              <a:t>         </a:t>
            </a:r>
            <a:r>
              <a:rPr lang="fa-IR" sz="2400" b="1" dirty="0">
                <a:solidFill>
                  <a:srgbClr val="FF0000"/>
                </a:solidFill>
                <a:cs typeface="B Titr" pitchFamily="2" charset="-78"/>
              </a:rPr>
              <a:t>مرخصی مناطق محروم:</a:t>
            </a:r>
          </a:p>
          <a:p>
            <a:pPr algn="r">
              <a:buNone/>
            </a:pPr>
            <a:endParaRPr lang="en-US" dirty="0">
              <a:solidFill>
                <a:srgbClr val="FF0000"/>
              </a:solidFill>
              <a:cs typeface="B Titr" pitchFamily="2" charset="-78"/>
            </a:endParaRPr>
          </a:p>
          <a:p>
            <a:pPr algn="just" rtl="1">
              <a:buNone/>
            </a:pPr>
            <a:r>
              <a:rPr lang="fa-IR" sz="2200" dirty="0">
                <a:solidFill>
                  <a:schemeClr val="accent2">
                    <a:lumMod val="75000"/>
                  </a:schemeClr>
                </a:solidFill>
                <a:cs typeface="B Nazanin" panose="00000400000000000000" pitchFamily="2" charset="-78"/>
              </a:rPr>
              <a:t>       با اجرای قانون مدیریت خدمات کشوری از تاریخ 88/1/1 درخصوص یک ماه مرخصی مناطق محروم با استناد ماده 117آئین نامه و با رعایت ماده 87 قانون مدیریت اعطای یک ماه مرخصی مناطق محروم  فاقد وجاهت قانونی می باشد .</a:t>
            </a:r>
            <a:endParaRPr lang="en-US" sz="2200" dirty="0">
              <a:solidFill>
                <a:schemeClr val="accent2">
                  <a:lumMod val="75000"/>
                </a:schemeClr>
              </a:solidFill>
              <a:cs typeface="B Nazanin" panose="00000400000000000000" pitchFamily="2" charset="-78"/>
            </a:endParaRPr>
          </a:p>
          <a:p>
            <a:pPr algn="ctr">
              <a:buNone/>
            </a:pPr>
            <a:endParaRPr lang="fa-IR" dirty="0">
              <a:cs typeface="B Titr" pitchFamily="2" charset="-78"/>
            </a:endParaRPr>
          </a:p>
          <a:p>
            <a:pPr algn="ctr">
              <a:buNone/>
            </a:pPr>
            <a:endParaRPr lang="fa-IR" dirty="0">
              <a:cs typeface="B Titr" pitchFamily="2" charset="-78"/>
            </a:endParaRPr>
          </a:p>
          <a:p>
            <a:pPr algn="ctr">
              <a:buNone/>
            </a:pPr>
            <a:endParaRPr lang="fa-IR" dirty="0">
              <a:cs typeface="B Titr" pitchFamily="2" charset="-78"/>
            </a:endParaRPr>
          </a:p>
          <a:p>
            <a:pPr algn="ctr">
              <a:buNone/>
            </a:pPr>
            <a:endParaRPr lang="fa-IR" dirty="0">
              <a:cs typeface="B Titr" pitchFamily="2" charset="-78"/>
            </a:endParaRPr>
          </a:p>
          <a:p>
            <a:pPr algn="ctr">
              <a:buNone/>
            </a:pPr>
            <a:endParaRPr lang="fa-IR" dirty="0">
              <a:cs typeface="B Titr" pitchFamily="2" charset="-78"/>
            </a:endParaRPr>
          </a:p>
          <a:p>
            <a:pPr algn="ctr">
              <a:buNone/>
            </a:pPr>
            <a:r>
              <a:rPr lang="fa-IR" sz="1800" dirty="0">
                <a:solidFill>
                  <a:schemeClr val="accent3">
                    <a:lumMod val="60000"/>
                    <a:lumOff val="40000"/>
                  </a:schemeClr>
                </a:solidFill>
                <a:cs typeface="B Titr" pitchFamily="2" charset="-78"/>
              </a:rPr>
              <a:t>(1-7)</a:t>
            </a:r>
            <a:endParaRPr lang="en-US" sz="1800" dirty="0">
              <a:solidFill>
                <a:schemeClr val="accent3">
                  <a:lumMod val="60000"/>
                  <a:lumOff val="40000"/>
                </a:schemeClr>
              </a:solidFill>
              <a:cs typeface="B Titr" pitchFamily="2" charset="-78"/>
            </a:endParaRPr>
          </a:p>
          <a:p>
            <a:pPr algn="ctr">
              <a:buNone/>
            </a:pPr>
            <a:endParaRPr lang="fa-IR" dirty="0">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3816-211B-648C-6F82-8E834D8D156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6B1D412-4A8D-BE29-3195-2CACCE5F6A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3" y="-27356"/>
            <a:ext cx="9180472" cy="6885355"/>
          </a:xfrm>
        </p:spPr>
      </p:pic>
    </p:spTree>
    <p:extLst>
      <p:ext uri="{BB962C8B-B14F-4D97-AF65-F5344CB8AC3E}">
        <p14:creationId xmlns:p14="http://schemas.microsoft.com/office/powerpoint/2010/main" val="558039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404664"/>
            <a:ext cx="6589199" cy="1280890"/>
          </a:xfrm>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187624" y="1196752"/>
            <a:ext cx="7776864" cy="5544616"/>
          </a:xfrm>
        </p:spPr>
        <p:txBody>
          <a:bodyPr>
            <a:noAutofit/>
          </a:bodyPr>
          <a:lstStyle/>
          <a:p>
            <a:pPr algn="just" rtl="1">
              <a:buNone/>
            </a:pPr>
            <a:r>
              <a:rPr lang="fa-IR" sz="2400" b="1" dirty="0">
                <a:solidFill>
                  <a:srgbClr val="FF0000"/>
                </a:solidFill>
                <a:cs typeface="B Titr" pitchFamily="2" charset="-78"/>
              </a:rPr>
              <a:t>     مرخصی بدون حقوق:</a:t>
            </a:r>
          </a:p>
          <a:p>
            <a:pPr algn="just" rtl="1">
              <a:buNone/>
            </a:pPr>
            <a:endParaRPr lang="en-US" sz="2400" dirty="0">
              <a:solidFill>
                <a:srgbClr val="FF0000"/>
              </a:solidFill>
              <a:cs typeface="B Titr" pitchFamily="2" charset="-78"/>
            </a:endParaRPr>
          </a:p>
          <a:p>
            <a:pPr algn="just" rtl="1">
              <a:buNone/>
            </a:pPr>
            <a:r>
              <a:rPr lang="fa-IR" sz="2200" dirty="0">
                <a:solidFill>
                  <a:schemeClr val="accent2">
                    <a:lumMod val="75000"/>
                  </a:schemeClr>
                </a:solidFill>
                <a:cs typeface="B Titr" pitchFamily="2" charset="-78"/>
              </a:rPr>
              <a:t>     </a:t>
            </a:r>
            <a:r>
              <a:rPr lang="fa-IR" sz="2200" dirty="0">
                <a:solidFill>
                  <a:schemeClr val="accent2">
                    <a:lumMod val="75000"/>
                  </a:schemeClr>
                </a:solidFill>
                <a:cs typeface="B Nazanin" panose="00000400000000000000" pitchFamily="2" charset="-78"/>
              </a:rPr>
              <a:t>1- اعطای مرخصی بدون حقوق به کارمندان رسمی، رسمی آزمایشی و پیمانی در موارد ذیل امکان پذیر می باشد:</a:t>
            </a: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الف) کارمند استحقاق مرخصی نداشته باشد واحتیاجش به استفاده از مرخصی مسلم شود.</a:t>
            </a:r>
          </a:p>
          <a:p>
            <a:pPr algn="just" rtl="1">
              <a:buNone/>
            </a:pPr>
            <a:r>
              <a:rPr lang="fa-IR" sz="2200" dirty="0">
                <a:solidFill>
                  <a:schemeClr val="accent2">
                    <a:lumMod val="75000"/>
                  </a:schemeClr>
                </a:solidFill>
                <a:cs typeface="B Nazanin" panose="00000400000000000000" pitchFamily="2" charset="-78"/>
              </a:rPr>
              <a:t>      ب)کارمند قصد ادامه تحصیل داشته باشد و مدارک لازم را ارائه نماید.</a:t>
            </a: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ج) کارمند ناگزیر باشد به اتفاق همسرش به خارج از محل خدمت جغرافیایی خود مسافرت کند.</a:t>
            </a: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د) کارمند پس از استفاده از چهار ماه مرخصی استعلاجی سالانه به سبب ادامه همان بیماری یا ابتلا به بیماری دیگر قادر به خدمت نباشد و بیماری اوهم صعب العلاج تشخیص داده نشود.</a:t>
            </a:r>
          </a:p>
          <a:p>
            <a:pPr algn="ctr" rtl="1">
              <a:buNone/>
            </a:pPr>
            <a:r>
              <a:rPr lang="fa-IR" sz="2200" dirty="0">
                <a:solidFill>
                  <a:schemeClr val="accent2">
                    <a:lumMod val="75000"/>
                  </a:schemeClr>
                </a:solidFill>
                <a:cs typeface="B Titr" pitchFamily="2" charset="-78"/>
              </a:rPr>
              <a:t> </a:t>
            </a:r>
            <a:r>
              <a:rPr lang="fa-IR" dirty="0">
                <a:solidFill>
                  <a:schemeClr val="accent3">
                    <a:lumMod val="60000"/>
                    <a:lumOff val="40000"/>
                  </a:schemeClr>
                </a:solidFill>
                <a:cs typeface="B Titr" pitchFamily="2" charset="-78"/>
              </a:rPr>
              <a:t>(1-8)</a:t>
            </a:r>
            <a:endParaRPr lang="en-US" dirty="0">
              <a:solidFill>
                <a:schemeClr val="accent3">
                  <a:lumMod val="60000"/>
                  <a:lumOff val="40000"/>
                </a:schemeClr>
              </a:solidFill>
              <a:cs typeface="B Titr" pitchFamily="2" charset="-78"/>
            </a:endParaRPr>
          </a:p>
          <a:p>
            <a:pPr algn="ctr" rtl="1">
              <a:buNone/>
            </a:pPr>
            <a:endParaRPr lang="en-US" sz="2200" dirty="0">
              <a:solidFill>
                <a:schemeClr val="accent2">
                  <a:lumMod val="75000"/>
                </a:schemeClr>
              </a:solidFill>
              <a:cs typeface="B Titr" pitchFamily="2" charset="-78"/>
            </a:endParaRPr>
          </a:p>
          <a:p>
            <a:pPr algn="just">
              <a:buNone/>
            </a:pPr>
            <a:endParaRPr lang="fa-IR" sz="2400" dirty="0">
              <a:solidFill>
                <a:schemeClr val="accent2"/>
              </a:solidFill>
              <a:cs typeface="B Titr" pitchFamily="2" charset="-78"/>
            </a:endParaRPr>
          </a:p>
          <a:p>
            <a:pPr algn="just">
              <a:buNone/>
            </a:pPr>
            <a:endParaRPr lang="fa-IR" sz="2400" dirty="0">
              <a:solidFill>
                <a:schemeClr val="accent2"/>
              </a:solidFill>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404664"/>
            <a:ext cx="6589199" cy="1280890"/>
          </a:xfrm>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259632" y="1196752"/>
            <a:ext cx="7416825" cy="5661248"/>
          </a:xfrm>
        </p:spPr>
        <p:txBody>
          <a:bodyPr>
            <a:normAutofit/>
          </a:bodyPr>
          <a:lstStyle/>
          <a:p>
            <a:pPr algn="just" rtl="1">
              <a:buNone/>
            </a:pPr>
            <a:r>
              <a:rPr lang="fa-IR" sz="2400" dirty="0">
                <a:solidFill>
                  <a:schemeClr val="accent2"/>
                </a:solidFill>
                <a:cs typeface="B Titr" pitchFamily="2" charset="-78"/>
              </a:rPr>
              <a:t>     </a:t>
            </a:r>
            <a:r>
              <a:rPr lang="fa-IR" sz="2400" b="1" dirty="0">
                <a:solidFill>
                  <a:srgbClr val="FF0000"/>
                </a:solidFill>
                <a:cs typeface="B Titr" pitchFamily="2" charset="-78"/>
              </a:rPr>
              <a:t>مرخصی بدون حقوق:</a:t>
            </a:r>
          </a:p>
          <a:p>
            <a:pPr algn="just" rtl="1">
              <a:buNone/>
            </a:pPr>
            <a:endParaRPr lang="fa-IR" sz="2400" dirty="0">
              <a:solidFill>
                <a:schemeClr val="accent2"/>
              </a:solidFill>
              <a:cs typeface="B Titr" pitchFamily="2" charset="-78"/>
            </a:endParaRPr>
          </a:p>
          <a:p>
            <a:pPr algn="just" rtl="1">
              <a:buNone/>
            </a:pPr>
            <a:r>
              <a:rPr lang="fa-IR" sz="2400" dirty="0">
                <a:solidFill>
                  <a:schemeClr val="accent2">
                    <a:lumMod val="75000"/>
                  </a:schemeClr>
                </a:solidFill>
                <a:cs typeface="B Nazanin" panose="00000400000000000000" pitchFamily="2" charset="-78"/>
              </a:rPr>
              <a:t>   </a:t>
            </a:r>
            <a:r>
              <a:rPr lang="fa-IR" sz="2200" dirty="0">
                <a:solidFill>
                  <a:schemeClr val="accent2">
                    <a:lumMod val="75000"/>
                  </a:schemeClr>
                </a:solidFill>
                <a:cs typeface="B Nazanin" panose="00000400000000000000" pitchFamily="2" charset="-78"/>
              </a:rPr>
              <a:t>  2- کارمند باید تقاضای مرخصی بدون حقوق خود را با ذکر علت و مدت به مسئول واحد ارائه نمایدو قبل از موافقت مسئول واحد و صدور حکم مجاز به ترک خدمت نمی باشد.حکم مرخصی بدون حقوق با رعایت ماده 78 آئین نامه اداری و استخدامی اعضاء غیر هیات علمی پس از تائید مسئول واحد توسط کارگزینی صادر می گردد.</a:t>
            </a:r>
          </a:p>
          <a:p>
            <a:pPr algn="just" rtl="1">
              <a:buNone/>
            </a:pP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3- کارمند پس از گذراندن مدت تعهد خدمت بدو ورود می تواند از مرخصی بدون حقوق استفاده نماید .</a:t>
            </a:r>
            <a:endParaRPr lang="en-US" sz="2200" dirty="0">
              <a:solidFill>
                <a:schemeClr val="accent2">
                  <a:lumMod val="75000"/>
                </a:schemeClr>
              </a:solidFill>
              <a:cs typeface="B Nazanin" panose="00000400000000000000" pitchFamily="2" charset="-78"/>
            </a:endParaRPr>
          </a:p>
          <a:p>
            <a:pPr algn="just" rtl="1">
              <a:buNone/>
            </a:pPr>
            <a:r>
              <a:rPr lang="fa-IR" sz="2200" b="1" dirty="0">
                <a:solidFill>
                  <a:schemeClr val="accent2">
                    <a:lumMod val="75000"/>
                  </a:schemeClr>
                </a:solidFill>
                <a:cs typeface="B Nazanin" panose="00000400000000000000" pitchFamily="2" charset="-78"/>
              </a:rPr>
              <a:t>     تبصره: </a:t>
            </a:r>
            <a:r>
              <a:rPr lang="fa-IR" sz="2200" dirty="0">
                <a:solidFill>
                  <a:schemeClr val="accent2">
                    <a:lumMod val="75000"/>
                  </a:schemeClr>
                </a:solidFill>
                <a:cs typeface="B Nazanin" panose="00000400000000000000" pitchFamily="2" charset="-78"/>
              </a:rPr>
              <a:t>در موارد استثناءکارمند می تواند با موافقت رئیس موسسه از مرخصی بدون حقوق استفاده نماید. این مدت به میزان تعهد نامبرده اضافه خواهد شد.</a:t>
            </a:r>
          </a:p>
          <a:p>
            <a:pPr algn="ctr" rtl="1">
              <a:buNone/>
            </a:pPr>
            <a:r>
              <a:rPr lang="fa-IR" dirty="0">
                <a:solidFill>
                  <a:schemeClr val="accent3">
                    <a:lumMod val="60000"/>
                    <a:lumOff val="40000"/>
                  </a:schemeClr>
                </a:solidFill>
                <a:cs typeface="B Titr" pitchFamily="2" charset="-78"/>
              </a:rPr>
              <a:t>(2-8)</a:t>
            </a:r>
            <a:endParaRPr lang="en-US" dirty="0">
              <a:solidFill>
                <a:schemeClr val="accent3">
                  <a:lumMod val="60000"/>
                  <a:lumOff val="40000"/>
                </a:schemeClr>
              </a:solidFill>
              <a:cs typeface="B Titr" pitchFamily="2" charset="-78"/>
            </a:endParaRPr>
          </a:p>
          <a:p>
            <a:pPr algn="ctr" rtl="1">
              <a:buNone/>
            </a:pPr>
            <a:endParaRPr lang="en-US" dirty="0">
              <a:solidFill>
                <a:schemeClr val="accent2">
                  <a:lumMod val="75000"/>
                </a:schemeClr>
              </a:solidFill>
              <a:cs typeface="B Titr" pitchFamily="2" charset="-78"/>
            </a:endParaRPr>
          </a:p>
          <a:p>
            <a:pPr algn="just">
              <a:buNone/>
            </a:pPr>
            <a:endParaRPr lang="fa-IR" sz="2400" dirty="0">
              <a:solidFill>
                <a:schemeClr val="accent2"/>
              </a:solidFill>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331640" y="1290875"/>
            <a:ext cx="7560840" cy="5567125"/>
          </a:xfrm>
        </p:spPr>
        <p:txBody>
          <a:bodyPr>
            <a:noAutofit/>
          </a:bodyPr>
          <a:lstStyle/>
          <a:p>
            <a:pPr algn="just" rtl="1">
              <a:buNone/>
            </a:pPr>
            <a:r>
              <a:rPr lang="fa-IR" sz="2400" dirty="0">
                <a:solidFill>
                  <a:schemeClr val="accent2"/>
                </a:solidFill>
                <a:cs typeface="B Titr" pitchFamily="2" charset="-78"/>
              </a:rPr>
              <a:t>     </a:t>
            </a:r>
            <a:r>
              <a:rPr lang="fa-IR" sz="2400" b="1" dirty="0">
                <a:solidFill>
                  <a:srgbClr val="FF0000"/>
                </a:solidFill>
                <a:cs typeface="B Titr" pitchFamily="2" charset="-78"/>
              </a:rPr>
              <a:t>مرخصی بدون حقوق:</a:t>
            </a:r>
          </a:p>
          <a:p>
            <a:pPr algn="just" rtl="1">
              <a:buNone/>
            </a:pPr>
            <a:endParaRPr lang="fa-IR" sz="2400" dirty="0">
              <a:solidFill>
                <a:schemeClr val="accent2"/>
              </a:solidFill>
              <a:cs typeface="B Titr" pitchFamily="2" charset="-78"/>
            </a:endParaRPr>
          </a:p>
          <a:p>
            <a:pPr algn="just" rtl="1">
              <a:buNone/>
            </a:pPr>
            <a:r>
              <a:rPr lang="fa-IR" sz="2200" dirty="0">
                <a:solidFill>
                  <a:schemeClr val="accent2">
                    <a:lumMod val="75000"/>
                  </a:schemeClr>
                </a:solidFill>
                <a:cs typeface="B Titr" pitchFamily="2" charset="-78"/>
              </a:rPr>
              <a:t>     </a:t>
            </a:r>
            <a:r>
              <a:rPr lang="fa-IR" sz="2200" dirty="0">
                <a:solidFill>
                  <a:schemeClr val="accent2">
                    <a:lumMod val="75000"/>
                  </a:schemeClr>
                </a:solidFill>
                <a:cs typeface="B Nazanin" panose="00000400000000000000" pitchFamily="2" charset="-78"/>
              </a:rPr>
              <a:t>4- در مواردی که کارمند متقاضی مرخصی بدون حقوق دارای ذخیره مرخصی استحقاقی باشد. لازم است ابتدا از مرخصی استحقاقی خود استفاده نماید و صدور حکم مرخصی بدون حقوق هم زمان با موافقت مرخصی استحقاقی انجام گردد.</a:t>
            </a: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5- حفظ پست سازمانی کارمندان در زمان مرخصی بدون حقوق الزامی نمی باشد.</a:t>
            </a: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6- مدت مرخصی بدون حقوق از لحاظ بازنشستگی به جز برای ادامه تحصیل جزءسابقه خدمت محسوب نخواهد شد.</a:t>
            </a: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7- روزهای تعطیل که در مدت مرخصی بدون حقوق واقع می شود جزء مدت مرخصی محسوب می گردد.</a:t>
            </a:r>
          </a:p>
          <a:p>
            <a:pPr algn="just" rtl="1">
              <a:buNone/>
            </a:pPr>
            <a:endParaRPr lang="fa-IR" sz="2200" dirty="0">
              <a:solidFill>
                <a:schemeClr val="accent2">
                  <a:lumMod val="75000"/>
                </a:schemeClr>
              </a:solidFill>
              <a:cs typeface="B Nazanin" panose="00000400000000000000" pitchFamily="2" charset="-78"/>
            </a:endParaRPr>
          </a:p>
          <a:p>
            <a:pPr algn="just" rtl="1">
              <a:buNone/>
            </a:pPr>
            <a:endParaRPr lang="fa-IR" sz="2200" dirty="0">
              <a:solidFill>
                <a:schemeClr val="accent2">
                  <a:lumMod val="75000"/>
                </a:schemeClr>
              </a:solidFill>
              <a:cs typeface="B Nazanin" panose="00000400000000000000" pitchFamily="2" charset="-78"/>
            </a:endParaRPr>
          </a:p>
          <a:p>
            <a:pPr algn="ctr" rtl="1">
              <a:buNone/>
            </a:pPr>
            <a:r>
              <a:rPr lang="fa-IR" dirty="0">
                <a:solidFill>
                  <a:schemeClr val="accent3">
                    <a:lumMod val="60000"/>
                    <a:lumOff val="40000"/>
                  </a:schemeClr>
                </a:solidFill>
                <a:cs typeface="B Titr" pitchFamily="2" charset="-78"/>
              </a:rPr>
              <a:t>(3-8)</a:t>
            </a:r>
            <a:endParaRPr lang="en-US" dirty="0">
              <a:solidFill>
                <a:schemeClr val="accent3">
                  <a:lumMod val="60000"/>
                  <a:lumOff val="40000"/>
                </a:schemeClr>
              </a:solidFill>
              <a:cs typeface="B Titr" pitchFamily="2" charset="-78"/>
            </a:endParaRPr>
          </a:p>
          <a:p>
            <a:pPr algn="ctr" rtl="1">
              <a:buNone/>
            </a:pPr>
            <a:endParaRPr lang="en-US" sz="2200" dirty="0">
              <a:solidFill>
                <a:schemeClr val="accent2">
                  <a:lumMod val="75000"/>
                </a:schemeClr>
              </a:solidFill>
              <a:cs typeface="B Titr" pitchFamily="2" charset="-78"/>
            </a:endParaRPr>
          </a:p>
          <a:p>
            <a:pPr algn="just" rtl="1">
              <a:buNone/>
            </a:pPr>
            <a:endParaRPr lang="en-US" sz="2000" dirty="0">
              <a:solidFill>
                <a:schemeClr val="accent2"/>
              </a:solidFill>
              <a:cs typeface="B Titr" pitchFamily="2" charset="-78"/>
            </a:endParaRPr>
          </a:p>
          <a:p>
            <a:pPr algn="just" rtl="1">
              <a:buNone/>
            </a:pPr>
            <a:endParaRPr lang="fa-IR" sz="2400" dirty="0">
              <a:solidFill>
                <a:schemeClr val="accent2"/>
              </a:solidFill>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187624" y="1340768"/>
            <a:ext cx="7488832" cy="5517232"/>
          </a:xfrm>
        </p:spPr>
        <p:txBody>
          <a:bodyPr>
            <a:normAutofit fontScale="85000" lnSpcReduction="20000"/>
          </a:bodyPr>
          <a:lstStyle/>
          <a:p>
            <a:pPr algn="just" rtl="1">
              <a:buNone/>
            </a:pPr>
            <a:r>
              <a:rPr lang="fa-IR" sz="2400" dirty="0">
                <a:solidFill>
                  <a:schemeClr val="accent2"/>
                </a:solidFill>
                <a:cs typeface="B Titr" pitchFamily="2" charset="-78"/>
              </a:rPr>
              <a:t>    </a:t>
            </a:r>
            <a:r>
              <a:rPr lang="fa-IR" sz="2600" b="1" dirty="0">
                <a:solidFill>
                  <a:srgbClr val="FF0000"/>
                </a:solidFill>
                <a:cs typeface="B Titr" pitchFamily="2" charset="-78"/>
              </a:rPr>
              <a:t>مرخصی بدون حقوق:</a:t>
            </a:r>
            <a:endParaRPr lang="fa-IR" sz="2600" dirty="0">
              <a:solidFill>
                <a:schemeClr val="accent2"/>
              </a:solidFill>
              <a:cs typeface="B Titr" pitchFamily="2" charset="-78"/>
            </a:endParaRPr>
          </a:p>
          <a:p>
            <a:pPr algn="just" rtl="1">
              <a:buNone/>
            </a:pPr>
            <a:endParaRPr lang="fa-IR" sz="2400" dirty="0">
              <a:solidFill>
                <a:schemeClr val="accent2"/>
              </a:solidFill>
              <a:cs typeface="B Titr" pitchFamily="2" charset="-78"/>
            </a:endParaRPr>
          </a:p>
          <a:p>
            <a:pPr algn="just" rtl="1">
              <a:buNone/>
            </a:pPr>
            <a:r>
              <a:rPr lang="fa-IR" sz="2600" dirty="0">
                <a:solidFill>
                  <a:schemeClr val="accent2">
                    <a:lumMod val="75000"/>
                  </a:schemeClr>
                </a:solidFill>
                <a:cs typeface="B Titr" pitchFamily="2" charset="-78"/>
              </a:rPr>
              <a:t>     </a:t>
            </a:r>
            <a:r>
              <a:rPr lang="fa-IR" sz="2600" dirty="0">
                <a:solidFill>
                  <a:schemeClr val="accent2">
                    <a:lumMod val="75000"/>
                  </a:schemeClr>
                </a:solidFill>
                <a:cs typeface="B Nazanin" panose="00000400000000000000" pitchFamily="2" charset="-78"/>
              </a:rPr>
              <a:t>8- کارمندان در حال استفاده از مرخصی بدون حقوق نمی توانند از مرخصی استعلاجی استفاده نمایند.</a:t>
            </a:r>
            <a:endParaRPr lang="en-US" sz="2600" dirty="0">
              <a:solidFill>
                <a:schemeClr val="accent2">
                  <a:lumMod val="75000"/>
                </a:schemeClr>
              </a:solidFill>
              <a:cs typeface="B Nazanin" panose="00000400000000000000" pitchFamily="2" charset="-78"/>
            </a:endParaRPr>
          </a:p>
          <a:p>
            <a:pPr algn="just" rtl="1">
              <a:buNone/>
            </a:pPr>
            <a:endParaRPr lang="en-US" sz="2600" dirty="0">
              <a:solidFill>
                <a:schemeClr val="accent2">
                  <a:lumMod val="75000"/>
                </a:schemeClr>
              </a:solidFill>
              <a:cs typeface="B Nazanin" panose="00000400000000000000" pitchFamily="2" charset="-78"/>
            </a:endParaRPr>
          </a:p>
          <a:p>
            <a:pPr algn="just" rtl="1">
              <a:buNone/>
            </a:pPr>
            <a:r>
              <a:rPr lang="fa-IR" sz="2600" dirty="0">
                <a:solidFill>
                  <a:schemeClr val="accent2">
                    <a:lumMod val="75000"/>
                  </a:schemeClr>
                </a:solidFill>
                <a:cs typeface="B Nazanin" panose="00000400000000000000" pitchFamily="2" charset="-78"/>
              </a:rPr>
              <a:t>     9- اعطای مرخصی بدون حقوق به مشمولین قانون خدمت پزشکان و پیراپزشکان حداکثر در طول تعهد خدمت به مدت 2 ماه امکان پذیر است ، این مدت به زمان مدت تعهدات اضافه می شود.</a:t>
            </a:r>
            <a:endParaRPr lang="en-US" sz="2600" dirty="0">
              <a:solidFill>
                <a:schemeClr val="accent2">
                  <a:lumMod val="75000"/>
                </a:schemeClr>
              </a:solidFill>
              <a:cs typeface="B Nazanin" panose="00000400000000000000" pitchFamily="2" charset="-78"/>
            </a:endParaRPr>
          </a:p>
          <a:p>
            <a:pPr algn="just" rtl="1">
              <a:buNone/>
            </a:pPr>
            <a:endParaRPr lang="en-US" sz="2600" dirty="0">
              <a:solidFill>
                <a:schemeClr val="accent2">
                  <a:lumMod val="75000"/>
                </a:schemeClr>
              </a:solidFill>
              <a:cs typeface="B Nazanin" panose="00000400000000000000" pitchFamily="2" charset="-78"/>
            </a:endParaRPr>
          </a:p>
          <a:p>
            <a:pPr algn="just" rtl="1">
              <a:buNone/>
            </a:pPr>
            <a:r>
              <a:rPr lang="fa-IR" sz="2600" dirty="0">
                <a:solidFill>
                  <a:schemeClr val="accent2">
                    <a:lumMod val="75000"/>
                  </a:schemeClr>
                </a:solidFill>
                <a:cs typeface="B Nazanin" panose="00000400000000000000" pitchFamily="2" charset="-78"/>
              </a:rPr>
              <a:t>    10- اعطای مرخصی بدون حقوق به کارکنان قرارداد کار معین به مدت یک دوازدهم ، در طول مدت قرارداد امکان پذیر است.</a:t>
            </a:r>
            <a:endParaRPr lang="en-US" sz="2600" dirty="0">
              <a:solidFill>
                <a:schemeClr val="accent2">
                  <a:lumMod val="75000"/>
                </a:schemeClr>
              </a:solidFill>
              <a:cs typeface="B Nazanin" panose="00000400000000000000" pitchFamily="2" charset="-78"/>
            </a:endParaRPr>
          </a:p>
          <a:p>
            <a:pPr algn="just" rtl="1">
              <a:buNone/>
            </a:pPr>
            <a:endParaRPr lang="en-US" sz="2600" dirty="0">
              <a:solidFill>
                <a:schemeClr val="accent2">
                  <a:lumMod val="75000"/>
                </a:schemeClr>
              </a:solidFill>
              <a:cs typeface="B Nazanin" panose="00000400000000000000" pitchFamily="2" charset="-78"/>
            </a:endParaRPr>
          </a:p>
          <a:p>
            <a:pPr algn="just" rtl="1">
              <a:buNone/>
            </a:pPr>
            <a:r>
              <a:rPr lang="fa-IR" sz="2600" dirty="0">
                <a:solidFill>
                  <a:schemeClr val="accent2">
                    <a:lumMod val="75000"/>
                  </a:schemeClr>
                </a:solidFill>
                <a:cs typeface="B Nazanin" panose="00000400000000000000" pitchFamily="2" charset="-78"/>
              </a:rPr>
              <a:t>     11- مدت مرخصی بدون حقوق مشاغل کارگری با رعایت ماده 72 قانون کار به مدت یک ماه در طول قرارداد امکان پذیر است.</a:t>
            </a:r>
          </a:p>
          <a:p>
            <a:pPr algn="ctr" rtl="1">
              <a:buNone/>
            </a:pPr>
            <a:endParaRPr lang="en-US" sz="1900" dirty="0">
              <a:solidFill>
                <a:schemeClr val="accent3">
                  <a:lumMod val="60000"/>
                  <a:lumOff val="40000"/>
                </a:schemeClr>
              </a:solidFill>
              <a:cs typeface="B Titr" pitchFamily="2" charset="-78"/>
            </a:endParaRPr>
          </a:p>
          <a:p>
            <a:pPr algn="ctr" rtl="1">
              <a:buNone/>
            </a:pPr>
            <a:r>
              <a:rPr lang="fa-IR" sz="1900" dirty="0">
                <a:solidFill>
                  <a:schemeClr val="accent3">
                    <a:lumMod val="60000"/>
                    <a:lumOff val="40000"/>
                  </a:schemeClr>
                </a:solidFill>
                <a:cs typeface="B Titr" pitchFamily="2" charset="-78"/>
              </a:rPr>
              <a:t>(4-8)</a:t>
            </a:r>
            <a:endParaRPr lang="en-US" sz="2600" dirty="0">
              <a:solidFill>
                <a:schemeClr val="accent2">
                  <a:lumMod val="75000"/>
                </a:schemeClr>
              </a:solidFill>
              <a:cs typeface="B Titr" pitchFamily="2" charset="-78"/>
            </a:endParaRPr>
          </a:p>
          <a:p>
            <a:pPr algn="just" rtl="1">
              <a:buNone/>
            </a:pPr>
            <a:endParaRPr lang="fa-IR" sz="2400" dirty="0">
              <a:solidFill>
                <a:schemeClr val="accent2"/>
              </a:solidFill>
              <a:cs typeface="B Titr" pitchFamily="2" charset="-78"/>
            </a:endParaRPr>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115616" y="1621490"/>
            <a:ext cx="7776863" cy="5256584"/>
          </a:xfrm>
        </p:spPr>
        <p:txBody>
          <a:bodyPr>
            <a:normAutofit/>
          </a:bodyPr>
          <a:lstStyle/>
          <a:p>
            <a:pPr algn="just" rtl="1">
              <a:buNone/>
            </a:pPr>
            <a:r>
              <a:rPr lang="fa-IR" sz="2400" b="1" dirty="0">
                <a:solidFill>
                  <a:srgbClr val="FF0000"/>
                </a:solidFill>
                <a:cs typeface="B Titr" pitchFamily="2" charset="-78"/>
              </a:rPr>
              <a:t>مرخصی بدون حقوق:</a:t>
            </a:r>
            <a:endParaRPr lang="fa-IR" sz="2400" dirty="0">
              <a:solidFill>
                <a:schemeClr val="accent2"/>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just" rtl="1">
              <a:buNone/>
            </a:pPr>
            <a:r>
              <a:rPr lang="fa-IR" sz="2200" dirty="0">
                <a:solidFill>
                  <a:schemeClr val="accent2">
                    <a:lumMod val="75000"/>
                  </a:schemeClr>
                </a:solidFill>
                <a:cs typeface="B Nazanin" panose="00000400000000000000" pitchFamily="2" charset="-78"/>
              </a:rPr>
              <a:t>12- اعطای مرخصی و ماموریت ورزشی کارکنان تابع آئین نامه ها و دستور العمل های عمومی دولت و اصلاحات بعدی آن خواهد بود.</a:t>
            </a:r>
          </a:p>
          <a:p>
            <a:pPr algn="just" rtl="1"/>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13- آندسته ازمستخدمين رسمي كه همسر آنان درمشاغل حساس دولتي درخارج كشور اشتغال دارند به تبعيت ازمحل كار همسر ميتوانند حداكثر تا 6 سال ازمرخصي بدون حقوق استفاده نمايند .</a:t>
            </a:r>
            <a:endParaRPr lang="en-US" sz="2200" dirty="0">
              <a:solidFill>
                <a:schemeClr val="accent2">
                  <a:lumMod val="75000"/>
                </a:schemeClr>
              </a:solidFill>
              <a:cs typeface="B Nazanin" panose="00000400000000000000" pitchFamily="2" charset="-78"/>
            </a:endParaRPr>
          </a:p>
          <a:p>
            <a:pPr algn="just" rtl="1">
              <a:buNone/>
            </a:pPr>
            <a:endParaRPr lang="fa-IR" sz="2400" dirty="0">
              <a:solidFill>
                <a:schemeClr val="accent2"/>
              </a:solidFill>
              <a:cs typeface="B Titr" pitchFamily="2" charset="-78"/>
            </a:endParaRPr>
          </a:p>
          <a:p>
            <a:pPr algn="just" rtl="1">
              <a:buNone/>
            </a:pPr>
            <a:endParaRPr lang="fa-IR" sz="2400" dirty="0">
              <a:solidFill>
                <a:schemeClr val="accent2"/>
              </a:solidFill>
              <a:cs typeface="B Titr" pitchFamily="2" charset="-78"/>
            </a:endParaRPr>
          </a:p>
          <a:p>
            <a:pPr algn="ctr" rtl="1">
              <a:buNone/>
            </a:pPr>
            <a:endParaRPr lang="en-US" dirty="0">
              <a:solidFill>
                <a:schemeClr val="accent3">
                  <a:lumMod val="60000"/>
                  <a:lumOff val="40000"/>
                </a:schemeClr>
              </a:solidFill>
              <a:cs typeface="B Titr" pitchFamily="2" charset="-78"/>
            </a:endParaRPr>
          </a:p>
          <a:p>
            <a:pPr algn="ctr" rtl="1">
              <a:buNone/>
            </a:pPr>
            <a:r>
              <a:rPr lang="fa-IR" dirty="0">
                <a:solidFill>
                  <a:schemeClr val="accent3">
                    <a:lumMod val="60000"/>
                    <a:lumOff val="40000"/>
                  </a:schemeClr>
                </a:solidFill>
                <a:cs typeface="B Titr" pitchFamily="2" charset="-78"/>
              </a:rPr>
              <a:t>(5-8)</a:t>
            </a:r>
            <a:endParaRPr lang="en-US" dirty="0">
              <a:solidFill>
                <a:schemeClr val="accent3">
                  <a:lumMod val="60000"/>
                  <a:lumOff val="40000"/>
                </a:schemeClr>
              </a:solidFill>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5FD1-BD7B-15A8-ECD1-18B138D6AD15}"/>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9E294BBD-850C-934B-9783-2E0843C688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924"/>
            <a:ext cx="9196939" cy="6878924"/>
          </a:xfrm>
        </p:spPr>
      </p:pic>
    </p:spTree>
    <p:extLst>
      <p:ext uri="{BB962C8B-B14F-4D97-AF65-F5344CB8AC3E}">
        <p14:creationId xmlns:p14="http://schemas.microsoft.com/office/powerpoint/2010/main" val="297072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5" name="Picture 7" descr="17"/>
          <p:cNvPicPr>
            <a:picLocks noChangeAspect="1" noChangeArrowheads="1"/>
          </p:cNvPicPr>
          <p:nvPr/>
        </p:nvPicPr>
        <p:blipFill>
          <a:blip r:embed="rId2"/>
          <a:srcRect/>
          <a:stretch>
            <a:fillRect/>
          </a:stretch>
        </p:blipFill>
        <p:spPr bwMode="auto">
          <a:xfrm>
            <a:off x="0" y="2320"/>
            <a:ext cx="9144000" cy="6858000"/>
          </a:xfrm>
          <a:prstGeom prst="rect">
            <a:avLst/>
          </a:prstGeom>
          <a:noFill/>
        </p:spPr>
      </p:pic>
      <p:sp>
        <p:nvSpPr>
          <p:cNvPr id="6" name="Title 1"/>
          <p:cNvSpPr>
            <a:spLocks noGrp="1"/>
          </p:cNvSpPr>
          <p:nvPr>
            <p:ph type="title"/>
          </p:nvPr>
        </p:nvSpPr>
        <p:spPr>
          <a:xfrm rot="20277407">
            <a:off x="-11432" y="1186822"/>
            <a:ext cx="6589199" cy="1280890"/>
          </a:xfrm>
        </p:spPr>
        <p:txBody>
          <a:bodyPr>
            <a:normAutofit/>
          </a:bodyPr>
          <a:lstStyle/>
          <a:p>
            <a:pPr algn="ctr"/>
            <a:r>
              <a:rPr lang="fa-IR" sz="5400" dirty="0">
                <a:solidFill>
                  <a:schemeClr val="accent4">
                    <a:lumMod val="75000"/>
                  </a:schemeClr>
                </a:solidFill>
                <a:cs typeface="B Arabic Style" panose="00000400000000000000" pitchFamily="2" charset="-78"/>
              </a:rPr>
              <a:t>سپاس از حسن توجه شما</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dirty="0">
                <a:solidFill>
                  <a:srgbClr val="7030A0"/>
                </a:solidFill>
                <a:cs typeface="B Titr" pitchFamily="2" charset="-78"/>
              </a:rPr>
              <a:t>آئین نامه و دستورالعمل مرخصی ها</a:t>
            </a:r>
            <a:endParaRPr lang="fa-IR" sz="2800" dirty="0">
              <a:solidFill>
                <a:srgbClr val="7030A0"/>
              </a:solidFill>
            </a:endParaRPr>
          </a:p>
        </p:txBody>
      </p:sp>
      <p:sp>
        <p:nvSpPr>
          <p:cNvPr id="5" name="Content Placeholder 4"/>
          <p:cNvSpPr>
            <a:spLocks noGrp="1"/>
          </p:cNvSpPr>
          <p:nvPr>
            <p:ph idx="1"/>
          </p:nvPr>
        </p:nvSpPr>
        <p:spPr>
          <a:xfrm>
            <a:off x="1187624" y="1340768"/>
            <a:ext cx="7956376" cy="5043190"/>
          </a:xfrm>
        </p:spPr>
        <p:txBody>
          <a:bodyPr>
            <a:noAutofit/>
          </a:bodyPr>
          <a:lstStyle/>
          <a:p>
            <a:pPr algn="r">
              <a:buNone/>
            </a:pPr>
            <a:r>
              <a:rPr lang="fa-IR" sz="2800" dirty="0">
                <a:solidFill>
                  <a:srgbClr val="FF0000"/>
                </a:solidFill>
                <a:cs typeface="B Titr" pitchFamily="2" charset="-78"/>
              </a:rPr>
              <a:t>   </a:t>
            </a:r>
            <a:r>
              <a:rPr lang="fa-IR" sz="2400" dirty="0">
                <a:solidFill>
                  <a:srgbClr val="FF0000"/>
                </a:solidFill>
                <a:cs typeface="B Titr" pitchFamily="2" charset="-78"/>
              </a:rPr>
              <a:t>مرخصی استحقاقی :  </a:t>
            </a:r>
          </a:p>
          <a:p>
            <a:pPr algn="r">
              <a:buNone/>
            </a:pPr>
            <a:endParaRPr lang="fa-IR" sz="2200" dirty="0">
              <a:solidFill>
                <a:srgbClr val="FF0000"/>
              </a:solidFill>
              <a:cs typeface="B Titr" pitchFamily="2" charset="-78"/>
            </a:endParaRPr>
          </a:p>
          <a:p>
            <a:pPr algn="just" rtl="1">
              <a:buNone/>
            </a:pPr>
            <a:r>
              <a:rPr lang="fa-IR" sz="2200" dirty="0">
                <a:solidFill>
                  <a:schemeClr val="accent2">
                    <a:lumMod val="75000"/>
                  </a:schemeClr>
                </a:solidFill>
                <a:cs typeface="B Titr" pitchFamily="2" charset="-78"/>
              </a:rPr>
              <a:t>   </a:t>
            </a:r>
            <a:r>
              <a:rPr lang="fa-IR" sz="2200" dirty="0">
                <a:solidFill>
                  <a:schemeClr val="accent2">
                    <a:lumMod val="75000"/>
                  </a:schemeClr>
                </a:solidFill>
                <a:cs typeface="B Nazanin" panose="00000400000000000000" pitchFamily="2" charset="-78"/>
              </a:rPr>
              <a:t>1- کارمندان رسمی و پیمانی موسسه سالی 30 روز حق مرخصی کاری با استفاده از حقوق و مزایای مربوط را دارند که از نخستین ماه خدمت به نسبت مدت خدمت به او تعلق می گیرد و طبق مقررات جزئا یا کلا قابل استفاده می باشد . </a:t>
            </a:r>
          </a:p>
          <a:p>
            <a:pPr algn="just" rtl="1">
              <a:buNone/>
            </a:pPr>
            <a:r>
              <a:rPr lang="fa-IR" sz="2200" dirty="0">
                <a:solidFill>
                  <a:schemeClr val="accent2">
                    <a:lumMod val="75000"/>
                  </a:schemeClr>
                </a:solidFill>
                <a:cs typeface="B Nazanin" panose="00000400000000000000" pitchFamily="2" charset="-78"/>
              </a:rPr>
              <a:t>    *حداکثر نیمی از مرخصی کارمندان در هر سال قابل ذخیره شدن است.</a:t>
            </a: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2- استفاده از مرخصی استحقاقی منوط به ارائه تقاضای کارمند و موافقت مسئول مربوطه می باشد. </a:t>
            </a:r>
          </a:p>
          <a:p>
            <a:pPr algn="just" rtl="1">
              <a:buNone/>
            </a:pP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3- کارمندان می توانند به هر میزان از ذخیره، مرخصی استحقاقی خود پس از موافقت مسئول مربوطه استفاده نمایند . ( ازسال 1391 به بعد )</a:t>
            </a:r>
          </a:p>
          <a:p>
            <a:pPr algn="ctr" rtl="1">
              <a:buNone/>
            </a:pPr>
            <a:r>
              <a:rPr lang="fa-IR" dirty="0">
                <a:solidFill>
                  <a:schemeClr val="accent3">
                    <a:lumMod val="60000"/>
                    <a:lumOff val="40000"/>
                  </a:schemeClr>
                </a:solidFill>
                <a:cs typeface="B Titr" pitchFamily="2" charset="-78"/>
              </a:rPr>
              <a:t>(1-1)</a:t>
            </a:r>
            <a:endParaRPr lang="en-US" dirty="0">
              <a:solidFill>
                <a:schemeClr val="accent3">
                  <a:lumMod val="60000"/>
                  <a:lumOff val="40000"/>
                </a:schemeClr>
              </a:solidFill>
              <a:cs typeface="B Titr" pitchFamily="2" charset="-78"/>
            </a:endParaRPr>
          </a:p>
          <a:p>
            <a:pPr algn="ctr">
              <a:buNone/>
            </a:pPr>
            <a:endParaRPr lang="fa-IR" sz="2400" dirty="0">
              <a:solidFill>
                <a:schemeClr val="accent2"/>
              </a:solidFill>
              <a:cs typeface="B Titr" pitchFamily="2" charset="-78"/>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547664" y="1376487"/>
            <a:ext cx="7499176" cy="5481513"/>
          </a:xfrm>
        </p:spPr>
        <p:txBody>
          <a:bodyPr>
            <a:normAutofit lnSpcReduction="10000"/>
          </a:bodyPr>
          <a:lstStyle/>
          <a:p>
            <a:pPr algn="r">
              <a:buNone/>
            </a:pPr>
            <a:r>
              <a:rPr lang="fa-IR" sz="2400" dirty="0">
                <a:solidFill>
                  <a:srgbClr val="FF0000"/>
                </a:solidFill>
                <a:cs typeface="B Titr" pitchFamily="2" charset="-78"/>
              </a:rPr>
              <a:t>مرخصی استحقاقی :  </a:t>
            </a:r>
          </a:p>
          <a:p>
            <a:pPr algn="just" rtl="1">
              <a:buNone/>
            </a:pPr>
            <a:endParaRPr lang="fa-IR" sz="2400" dirty="0">
              <a:solidFill>
                <a:schemeClr val="accent2">
                  <a:lumMod val="75000"/>
                </a:schemeClr>
              </a:solidFill>
              <a:cs typeface="B Titr" pitchFamily="2" charset="-78"/>
            </a:endParaRPr>
          </a:p>
          <a:p>
            <a:pPr algn="just" rtl="1">
              <a:buNone/>
            </a:pPr>
            <a:r>
              <a:rPr lang="fa-IR" sz="2200" dirty="0">
                <a:solidFill>
                  <a:schemeClr val="accent2">
                    <a:lumMod val="75000"/>
                  </a:schemeClr>
                </a:solidFill>
                <a:cs typeface="B Titr" pitchFamily="2" charset="-78"/>
              </a:rPr>
              <a:t> </a:t>
            </a:r>
            <a:r>
              <a:rPr lang="fa-IR" sz="2200" dirty="0">
                <a:solidFill>
                  <a:schemeClr val="accent2">
                    <a:lumMod val="75000"/>
                  </a:schemeClr>
                </a:solidFill>
                <a:cs typeface="B Nazanin" panose="00000400000000000000" pitchFamily="2" charset="-78"/>
              </a:rPr>
              <a:t>4- موسسه موظف است ترتیبی اتخاذ نماید تا امکان استفاده کارمندان از مرخصی استحقاقی سالیانه به میزان استحقاق در زمان مناسب و حداکثر تا پایان همان سال فراهم گردد و با درخواست آنان در این زمینه موافقت نماید.</a:t>
            </a:r>
          </a:p>
          <a:p>
            <a:pPr algn="just" rtl="1">
              <a:buNone/>
            </a:pP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5- تعطیلات رسمی بین مرخصی های استحقاقی جزء مرخصی محسوب نمی شود.</a:t>
            </a:r>
          </a:p>
          <a:p>
            <a:pPr algn="just" rtl="1">
              <a:buNone/>
            </a:pPr>
            <a:r>
              <a:rPr lang="fa-IR" sz="2200" dirty="0">
                <a:solidFill>
                  <a:schemeClr val="accent2">
                    <a:lumMod val="75000"/>
                  </a:schemeClr>
                </a:solidFill>
                <a:cs typeface="B Nazanin" panose="00000400000000000000" pitchFamily="2" charset="-78"/>
              </a:rPr>
              <a:t>( ازسال 1388 به بعد )</a:t>
            </a:r>
          </a:p>
          <a:p>
            <a:pPr algn="just" rtl="1">
              <a:buNone/>
            </a:pP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6- انصراف از مرخصی استحقاقی تحصیل شده با اعلام کارمند و موافقت مسئول واحدامکان پذیر می باشد.</a:t>
            </a:r>
          </a:p>
          <a:p>
            <a:pPr algn="just" rtl="1">
              <a:buNone/>
            </a:pPr>
            <a:endParaRPr lang="fa-IR" sz="2200" dirty="0">
              <a:solidFill>
                <a:schemeClr val="accent2">
                  <a:lumMod val="75000"/>
                </a:schemeClr>
              </a:solidFill>
              <a:cs typeface="B Titr" pitchFamily="2" charset="-78"/>
            </a:endParaRPr>
          </a:p>
          <a:p>
            <a:pPr algn="ctr" rtl="1">
              <a:buNone/>
            </a:pPr>
            <a:r>
              <a:rPr lang="fa-IR" sz="2000" dirty="0">
                <a:solidFill>
                  <a:schemeClr val="accent3">
                    <a:lumMod val="60000"/>
                    <a:lumOff val="40000"/>
                  </a:schemeClr>
                </a:solidFill>
                <a:cs typeface="B Titr" pitchFamily="2" charset="-78"/>
              </a:rPr>
              <a:t>(2-1)</a:t>
            </a:r>
            <a:endParaRPr lang="en-US" sz="2000" dirty="0">
              <a:solidFill>
                <a:schemeClr val="accent3">
                  <a:lumMod val="60000"/>
                  <a:lumOff val="40000"/>
                </a:schemeClr>
              </a:solidFill>
              <a:cs typeface="B Titr" pitchFamily="2" charset="-78"/>
            </a:endParaRPr>
          </a:p>
          <a:p>
            <a:pPr algn="ctr" rtl="1">
              <a:buNone/>
            </a:pPr>
            <a:endParaRPr lang="fa-IR" sz="2200" dirty="0">
              <a:solidFill>
                <a:schemeClr val="accent2">
                  <a:lumMod val="75000"/>
                </a:schemeClr>
              </a:solidFill>
              <a:cs typeface="B Titr" pitchFamily="2" charset="-78"/>
            </a:endParaRPr>
          </a:p>
          <a:p>
            <a:pPr algn="just" rtl="1">
              <a:buNone/>
            </a:pPr>
            <a:endParaRPr lang="en-US" sz="2200" dirty="0">
              <a:solidFill>
                <a:schemeClr val="accent2">
                  <a:lumMod val="75000"/>
                </a:schemeClr>
              </a:solidFill>
              <a:cs typeface="B Titr" pitchFamily="2" charset="-78"/>
            </a:endParaRPr>
          </a:p>
        </p:txBody>
      </p:sp>
    </p:spTree>
  </p:cSld>
  <p:clrMapOvr>
    <a:overrideClrMapping bg1="lt1" tx1="dk1" bg2="lt2" tx2="dk2" accent1="accent1" accent2="accent2" accent3="accent3" accent4="accent4" accent5="accent5" accent6="accent6" hlink="hlink" folHlink="folHlink"/>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3" name="Content Placeholder 2"/>
          <p:cNvSpPr>
            <a:spLocks noGrp="1"/>
          </p:cNvSpPr>
          <p:nvPr>
            <p:ph idx="1"/>
          </p:nvPr>
        </p:nvSpPr>
        <p:spPr>
          <a:xfrm>
            <a:off x="1403648" y="1340768"/>
            <a:ext cx="7283152" cy="5517232"/>
          </a:xfrm>
        </p:spPr>
        <p:txBody>
          <a:bodyPr>
            <a:normAutofit fontScale="77500" lnSpcReduction="20000"/>
          </a:bodyPr>
          <a:lstStyle/>
          <a:p>
            <a:pPr algn="r" rtl="1">
              <a:buNone/>
            </a:pPr>
            <a:r>
              <a:rPr lang="fa-IR" sz="2400" dirty="0">
                <a:solidFill>
                  <a:srgbClr val="FF0000"/>
                </a:solidFill>
                <a:cs typeface="B Titr" pitchFamily="2" charset="-78"/>
              </a:rPr>
              <a:t>مرخصی استحقاقی :  </a:t>
            </a:r>
          </a:p>
          <a:p>
            <a:pPr algn="r" rtl="1">
              <a:buNone/>
            </a:pPr>
            <a:endParaRPr lang="fa-IR" sz="2600" dirty="0">
              <a:solidFill>
                <a:schemeClr val="accent2"/>
              </a:solidFill>
              <a:cs typeface="B Titr" pitchFamily="2" charset="-78"/>
            </a:endParaRPr>
          </a:p>
          <a:p>
            <a:pPr algn="just" rtl="1">
              <a:buNone/>
            </a:pPr>
            <a:r>
              <a:rPr lang="fa-IR" sz="2600" dirty="0">
                <a:solidFill>
                  <a:schemeClr val="accent2">
                    <a:lumMod val="75000"/>
                  </a:schemeClr>
                </a:solidFill>
                <a:cs typeface="B Titr" pitchFamily="2" charset="-78"/>
              </a:rPr>
              <a:t>   </a:t>
            </a:r>
            <a:r>
              <a:rPr lang="fa-IR" sz="2600" dirty="0">
                <a:solidFill>
                  <a:schemeClr val="accent2">
                    <a:lumMod val="75000"/>
                  </a:schemeClr>
                </a:solidFill>
                <a:cs typeface="B Nazanin" panose="00000400000000000000" pitchFamily="2" charset="-78"/>
              </a:rPr>
              <a:t>7- استفاده از مرخصی استحقاقی در ایام خدمت نیمه وقت وتقلیل ساعت کاری طبق مقررات مربوطه به کارمندان تمام وقت می باشد.</a:t>
            </a:r>
          </a:p>
          <a:p>
            <a:pPr algn="just" rtl="1">
              <a:buNone/>
            </a:pPr>
            <a:endParaRPr lang="en-US" sz="2600" dirty="0">
              <a:solidFill>
                <a:schemeClr val="accent2">
                  <a:lumMod val="75000"/>
                </a:schemeClr>
              </a:solidFill>
              <a:cs typeface="B Nazanin" panose="00000400000000000000" pitchFamily="2" charset="-78"/>
            </a:endParaRPr>
          </a:p>
          <a:p>
            <a:pPr algn="just" rtl="1">
              <a:buNone/>
            </a:pPr>
            <a:r>
              <a:rPr lang="fa-IR" sz="2600" dirty="0">
                <a:solidFill>
                  <a:schemeClr val="accent2">
                    <a:lumMod val="75000"/>
                  </a:schemeClr>
                </a:solidFill>
                <a:cs typeface="B Nazanin" panose="00000400000000000000" pitchFamily="2" charset="-78"/>
              </a:rPr>
              <a:t>    8- کارمندی که در حال مرخصی استحقاقی است می تواند تقاضا کند مرخصی او تمدید شود در صورت موافقت مسئول مربوطه تاریخ شروع مرخصی اخیر بلافاصله بعد از انقضای مرخصی قبلی خواهد بود.</a:t>
            </a:r>
          </a:p>
          <a:p>
            <a:pPr algn="just" rtl="1">
              <a:buNone/>
            </a:pPr>
            <a:endParaRPr lang="fa-IR" sz="2600" dirty="0">
              <a:solidFill>
                <a:schemeClr val="accent2">
                  <a:lumMod val="75000"/>
                </a:schemeClr>
              </a:solidFill>
              <a:cs typeface="B Nazanin" panose="00000400000000000000" pitchFamily="2" charset="-78"/>
            </a:endParaRPr>
          </a:p>
          <a:p>
            <a:pPr algn="just" rtl="1">
              <a:buNone/>
            </a:pPr>
            <a:r>
              <a:rPr lang="fa-IR" sz="2600" dirty="0">
                <a:solidFill>
                  <a:schemeClr val="accent2">
                    <a:lumMod val="75000"/>
                  </a:schemeClr>
                </a:solidFill>
                <a:cs typeface="B Nazanin" panose="00000400000000000000" pitchFamily="2" charset="-78"/>
              </a:rPr>
              <a:t>    9- درصورت عدم موافقت مسئول مربوطه و یا عدم وصول نظریه وی، کارمند مکلف است در پایان مدت مرخصی در محل خدمت خود حاضر شود.</a:t>
            </a:r>
          </a:p>
          <a:p>
            <a:pPr algn="just" rtl="1">
              <a:buNone/>
            </a:pPr>
            <a:endParaRPr lang="fa-IR" sz="2200" dirty="0">
              <a:solidFill>
                <a:schemeClr val="accent2">
                  <a:lumMod val="75000"/>
                </a:schemeClr>
              </a:solidFill>
              <a:cs typeface="B Nazanin" panose="00000400000000000000" pitchFamily="2" charset="-78"/>
            </a:endParaRPr>
          </a:p>
          <a:p>
            <a:pPr algn="just" rtl="1">
              <a:buNone/>
            </a:pPr>
            <a:endParaRPr lang="fa-IR" sz="2200" dirty="0">
              <a:solidFill>
                <a:schemeClr val="accent2">
                  <a:lumMod val="75000"/>
                </a:schemeClr>
              </a:solidFill>
              <a:cs typeface="B Titr" pitchFamily="2" charset="-78"/>
            </a:endParaRPr>
          </a:p>
          <a:p>
            <a:pPr algn="just" rtl="1">
              <a:buNone/>
            </a:pPr>
            <a:endParaRPr lang="en-US" sz="2200" dirty="0">
              <a:solidFill>
                <a:schemeClr val="accent2">
                  <a:lumMod val="75000"/>
                </a:schemeClr>
              </a:solidFill>
              <a:cs typeface="B Titr" pitchFamily="2" charset="-78"/>
            </a:endParaRPr>
          </a:p>
          <a:p>
            <a:pPr algn="just" rtl="1">
              <a:buNone/>
            </a:pPr>
            <a:endParaRPr lang="fa-IR" sz="2200" dirty="0">
              <a:solidFill>
                <a:schemeClr val="accent2">
                  <a:lumMod val="75000"/>
                </a:schemeClr>
              </a:solidFill>
              <a:cs typeface="B Titr" pitchFamily="2" charset="-78"/>
            </a:endParaRPr>
          </a:p>
          <a:p>
            <a:pPr algn="ctr" rtl="1">
              <a:buNone/>
            </a:pPr>
            <a:r>
              <a:rPr lang="fa-IR" sz="2000" dirty="0">
                <a:solidFill>
                  <a:schemeClr val="accent3">
                    <a:lumMod val="60000"/>
                    <a:lumOff val="40000"/>
                  </a:schemeClr>
                </a:solidFill>
                <a:cs typeface="B Titr" pitchFamily="2" charset="-78"/>
              </a:rPr>
              <a:t>(3-1)</a:t>
            </a:r>
            <a:endParaRPr lang="en-US" sz="2000" dirty="0">
              <a:solidFill>
                <a:schemeClr val="accent3">
                  <a:lumMod val="60000"/>
                  <a:lumOff val="40000"/>
                </a:schemeClr>
              </a:solidFill>
              <a:cs typeface="B Titr" pitchFamily="2" charset="-78"/>
            </a:endParaRPr>
          </a:p>
          <a:p>
            <a:pPr algn="ctr" rtl="1">
              <a:buNone/>
            </a:pPr>
            <a:endParaRPr lang="en-US" sz="2200" dirty="0">
              <a:solidFill>
                <a:schemeClr val="accent2">
                  <a:lumMod val="75000"/>
                </a:schemeClr>
              </a:solidFill>
              <a:cs typeface="B Titr" pitchFamily="2" charset="-78"/>
            </a:endParaRPr>
          </a:p>
          <a:p>
            <a:pPr algn="r" rtl="1">
              <a:buNone/>
            </a:pPr>
            <a:endParaRPr lang="fa-IR" sz="2400" dirty="0">
              <a:solidFill>
                <a:schemeClr val="accent2"/>
              </a:solidFill>
              <a:cs typeface="B Titr" pitchFamily="2" charset="-78"/>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332656"/>
            <a:ext cx="6589199" cy="1280890"/>
          </a:xfrm>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br>
              <a:rPr lang="fa-IR" sz="2800" dirty="0">
                <a:cs typeface="B Titr" pitchFamily="2" charset="-78"/>
              </a:rPr>
            </a:br>
            <a:endParaRPr lang="fa-IR" sz="2800" dirty="0"/>
          </a:p>
        </p:txBody>
      </p:sp>
      <p:sp>
        <p:nvSpPr>
          <p:cNvPr id="3" name="Content Placeholder 2"/>
          <p:cNvSpPr>
            <a:spLocks noGrp="1"/>
          </p:cNvSpPr>
          <p:nvPr>
            <p:ph idx="1"/>
          </p:nvPr>
        </p:nvSpPr>
        <p:spPr>
          <a:xfrm>
            <a:off x="1331640" y="986496"/>
            <a:ext cx="7659960" cy="5754871"/>
          </a:xfrm>
        </p:spPr>
        <p:txBody>
          <a:bodyPr>
            <a:normAutofit fontScale="92500" lnSpcReduction="20000"/>
          </a:bodyPr>
          <a:lstStyle/>
          <a:p>
            <a:pPr algn="just" rtl="1">
              <a:buNone/>
            </a:pPr>
            <a:r>
              <a:rPr lang="fa-IR" sz="2600" dirty="0">
                <a:solidFill>
                  <a:srgbClr val="FF0000"/>
                </a:solidFill>
                <a:cs typeface="B Titr" pitchFamily="2" charset="-78"/>
              </a:rPr>
              <a:t>مرخصی استحقاقی :  </a:t>
            </a:r>
          </a:p>
          <a:p>
            <a:pPr algn="just" rtl="1">
              <a:buNone/>
            </a:pPr>
            <a:endParaRPr lang="fa-IR" sz="2600" dirty="0">
              <a:solidFill>
                <a:schemeClr val="accent2">
                  <a:lumMod val="75000"/>
                </a:schemeClr>
              </a:solidFill>
              <a:cs typeface="B Titr" pitchFamily="2" charset="-78"/>
            </a:endParaRPr>
          </a:p>
          <a:p>
            <a:pPr algn="just" rtl="1">
              <a:buNone/>
            </a:pPr>
            <a:r>
              <a:rPr lang="fa-IR" sz="2400" dirty="0">
                <a:solidFill>
                  <a:schemeClr val="accent2">
                    <a:lumMod val="75000"/>
                  </a:schemeClr>
                </a:solidFill>
                <a:cs typeface="B Nazanin" panose="00000400000000000000" pitchFamily="2" charset="-78"/>
              </a:rPr>
              <a:t> 10- حفظ پست سازمانی کارمندی که در حال استفاده از مرخصی استحقاقی است الزامی می باشد. و در این مدت مسئول مربوطه وظایف او را به کارمند یا کارمندان دیگر محول میکند.</a:t>
            </a:r>
          </a:p>
          <a:p>
            <a:pPr algn="just" rtl="1">
              <a:buNone/>
            </a:pPr>
            <a:endParaRPr lang="en-US"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11- موافقت با تقاضای مرخصی استحقاقی استفاده نشده مستخدمین در هنگام بازنشستگی با رعایت مقررات مربوطه الزامی است و دراین مورد حفظ پست سازمانی مستخدم ضروری نمی باشد.</a:t>
            </a:r>
          </a:p>
          <a:p>
            <a:pPr algn="just" rtl="1">
              <a:buNone/>
            </a:pPr>
            <a:endParaRPr lang="en-US"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12- به مرخصی استعلاجی که از چهار ماه تجاوز نماید نسبت به مدت زائد بر چهار ماه و به دوران مرخصی بدون حقوق و آمادگی به خدمت و تعلیق و برکناری از خدمت و انفصال و خدمت زیر پرچم و غیبت موجه مرخصی استحقاقی تعلق نمی گیرد.</a:t>
            </a:r>
            <a:endParaRPr lang="en-US" sz="2400" dirty="0">
              <a:solidFill>
                <a:schemeClr val="accent2">
                  <a:lumMod val="75000"/>
                </a:schemeClr>
              </a:solidFill>
              <a:cs typeface="B Nazanin" panose="00000400000000000000" pitchFamily="2" charset="-78"/>
            </a:endParaRPr>
          </a:p>
          <a:p>
            <a:pPr algn="just" rtl="1">
              <a:buNone/>
            </a:pPr>
            <a:r>
              <a:rPr lang="fa-IR" sz="2400" dirty="0">
                <a:solidFill>
                  <a:schemeClr val="accent2">
                    <a:lumMod val="75000"/>
                  </a:schemeClr>
                </a:solidFill>
                <a:cs typeface="B Nazanin" panose="00000400000000000000" pitchFamily="2" charset="-78"/>
              </a:rPr>
              <a:t>    تبصره:مرخصی زایمان مشمول محدودیت مندرج در این ماده نخواهد بود.</a:t>
            </a:r>
          </a:p>
          <a:p>
            <a:pPr algn="just" rtl="1">
              <a:buNone/>
            </a:pPr>
            <a:endParaRPr lang="fa-IR" sz="2400" dirty="0">
              <a:solidFill>
                <a:schemeClr val="accent2">
                  <a:lumMod val="75000"/>
                </a:schemeClr>
              </a:solidFill>
              <a:cs typeface="B Titr" pitchFamily="2" charset="-78"/>
            </a:endParaRPr>
          </a:p>
          <a:p>
            <a:pPr algn="ctr" rtl="1">
              <a:buNone/>
            </a:pPr>
            <a:r>
              <a:rPr lang="fa-IR" sz="2400" dirty="0">
                <a:solidFill>
                  <a:schemeClr val="accent3">
                    <a:lumMod val="60000"/>
                    <a:lumOff val="40000"/>
                  </a:schemeClr>
                </a:solidFill>
                <a:cs typeface="B Titr" pitchFamily="2" charset="-78"/>
              </a:rPr>
              <a:t>(4-1)</a:t>
            </a:r>
            <a:endParaRPr lang="en-US" sz="2200" dirty="0">
              <a:solidFill>
                <a:schemeClr val="accent3">
                  <a:lumMod val="60000"/>
                  <a:lumOff val="40000"/>
                </a:schemeClr>
              </a:solidFill>
              <a:cs typeface="B Titr" pitchFamily="2" charset="-78"/>
            </a:endParaRPr>
          </a:p>
          <a:p>
            <a:pPr algn="ctr" rtl="1">
              <a:buNone/>
            </a:pPr>
            <a:endParaRPr lang="en-US" sz="2400" dirty="0">
              <a:solidFill>
                <a:schemeClr val="accent2">
                  <a:lumMod val="75000"/>
                </a:schemeClr>
              </a:solidFill>
              <a:cs typeface="B Titr" pitchFamily="2" charset="-78"/>
            </a:endParaRPr>
          </a:p>
          <a:p>
            <a:pPr algn="just" rtl="1">
              <a:buNone/>
            </a:pPr>
            <a:endParaRPr lang="fa-IR" sz="2800" dirty="0">
              <a:solidFill>
                <a:schemeClr val="accent2"/>
              </a:solidFill>
              <a:cs typeface="B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solidFill>
                  <a:schemeClr val="accent4">
                    <a:lumMod val="75000"/>
                  </a:schemeClr>
                </a:solidFill>
                <a:cs typeface="B Titr" pitchFamily="2" charset="-78"/>
              </a:rPr>
              <a:t>آئین نامه و دستورالعمل مرخصی ها</a:t>
            </a:r>
            <a:endParaRPr lang="fa-IR" sz="2800" dirty="0">
              <a:solidFill>
                <a:schemeClr val="accent4">
                  <a:lumMod val="75000"/>
                </a:schemeClr>
              </a:solidFill>
            </a:endParaRPr>
          </a:p>
        </p:txBody>
      </p:sp>
      <p:sp>
        <p:nvSpPr>
          <p:cNvPr id="9" name="Content Placeholder 8"/>
          <p:cNvSpPr>
            <a:spLocks noGrp="1"/>
          </p:cNvSpPr>
          <p:nvPr>
            <p:ph idx="1"/>
          </p:nvPr>
        </p:nvSpPr>
        <p:spPr>
          <a:xfrm>
            <a:off x="1331639" y="1268760"/>
            <a:ext cx="7632849" cy="5589240"/>
          </a:xfrm>
        </p:spPr>
        <p:txBody>
          <a:bodyPr>
            <a:normAutofit/>
          </a:bodyPr>
          <a:lstStyle/>
          <a:p>
            <a:pPr algn="r">
              <a:buNone/>
            </a:pPr>
            <a:r>
              <a:rPr lang="fa-IR" sz="2400" dirty="0">
                <a:solidFill>
                  <a:schemeClr val="accent2"/>
                </a:solidFill>
                <a:cs typeface="B Titr" pitchFamily="2" charset="-78"/>
              </a:rPr>
              <a:t>    </a:t>
            </a:r>
            <a:r>
              <a:rPr lang="fa-IR" sz="2400" dirty="0">
                <a:solidFill>
                  <a:srgbClr val="FF0000"/>
                </a:solidFill>
                <a:cs typeface="B Titr" pitchFamily="2" charset="-78"/>
              </a:rPr>
              <a:t>مرخصی استحقاقی :  </a:t>
            </a:r>
          </a:p>
          <a:p>
            <a:pPr algn="just">
              <a:buNone/>
            </a:pPr>
            <a:endParaRPr lang="fa-IR" sz="2400" dirty="0">
              <a:solidFill>
                <a:schemeClr val="accent2"/>
              </a:solidFill>
              <a:cs typeface="B Titr" pitchFamily="2" charset="-78"/>
            </a:endParaRPr>
          </a:p>
          <a:p>
            <a:pPr algn="just" rtl="1">
              <a:buNone/>
            </a:pPr>
            <a:r>
              <a:rPr lang="fa-IR" sz="2200" dirty="0">
                <a:solidFill>
                  <a:schemeClr val="accent2">
                    <a:lumMod val="75000"/>
                  </a:schemeClr>
                </a:solidFill>
                <a:cs typeface="B Nazanin" panose="00000400000000000000" pitchFamily="2" charset="-78"/>
              </a:rPr>
              <a:t>   13- باز خرید مرخصی استحقاقی ذخیره شده با درخواست کارمند در طول هر دوره ده ساله خدمتی، فقط برای یک بار در هر دوره، و درصورت وجود اعتبار پس از تصویب در هیات رئیسه موسسه بلامانع می باشد.موسسه موظف است مرخصی بازخرید شده را از مجموع ذخیره مرخصی استحقاقی کارمند کسر نماید. (ازسال 1391 به بعد)</a:t>
            </a:r>
          </a:p>
          <a:p>
            <a:pPr algn="just" rtl="1">
              <a:buNone/>
            </a:pPr>
            <a:endParaRPr lang="en-US" sz="2200" dirty="0">
              <a:solidFill>
                <a:schemeClr val="accent2">
                  <a:lumMod val="75000"/>
                </a:schemeClr>
              </a:solidFill>
              <a:cs typeface="B Nazanin" panose="00000400000000000000" pitchFamily="2" charset="-78"/>
            </a:endParaRPr>
          </a:p>
          <a:p>
            <a:pPr algn="just" rtl="1">
              <a:buNone/>
            </a:pPr>
            <a:r>
              <a:rPr lang="fa-IR" sz="2200" dirty="0">
                <a:solidFill>
                  <a:schemeClr val="accent2">
                    <a:lumMod val="75000"/>
                  </a:schemeClr>
                </a:solidFill>
                <a:cs typeface="B Nazanin" panose="00000400000000000000" pitchFamily="2" charset="-78"/>
              </a:rPr>
              <a:t>    14-کارگزینی موسسه مکلف است نسسبت به اعلام مانده ذخیره مرخصی استحقاقی سالیانه کارمندان حداکثر تا پایان اردیبهشت ماه سال بعد اقدام نماید.</a:t>
            </a:r>
          </a:p>
          <a:p>
            <a:pPr algn="r">
              <a:buNone/>
            </a:pPr>
            <a:endParaRPr lang="en-US" sz="2400" dirty="0">
              <a:solidFill>
                <a:schemeClr val="accent2">
                  <a:lumMod val="75000"/>
                </a:schemeClr>
              </a:solidFill>
              <a:cs typeface="B Titr" pitchFamily="2" charset="-78"/>
            </a:endParaRPr>
          </a:p>
          <a:p>
            <a:pPr algn="ctr">
              <a:buNone/>
            </a:pPr>
            <a:r>
              <a:rPr lang="fa-IR" dirty="0">
                <a:solidFill>
                  <a:schemeClr val="accent3">
                    <a:lumMod val="60000"/>
                    <a:lumOff val="40000"/>
                  </a:schemeClr>
                </a:solidFill>
                <a:cs typeface="B Titr" pitchFamily="2" charset="-78"/>
              </a:rPr>
              <a:t>(5-1)</a:t>
            </a:r>
            <a:endParaRPr lang="en-US" dirty="0">
              <a:solidFill>
                <a:schemeClr val="accent3">
                  <a:lumMod val="60000"/>
                  <a:lumOff val="40000"/>
                </a:schemeClr>
              </a:solidFill>
              <a:cs typeface="B Titr" pitchFamily="2" charset="-78"/>
            </a:endParaRPr>
          </a:p>
        </p:txBody>
      </p:sp>
    </p:spTree>
  </p:cSld>
  <p:clrMapOvr>
    <a:masterClrMapping/>
  </p:clrMapOvr>
  <p:transition>
    <p:dissolve/>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Override1.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2.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themeOverride>
</file>

<file path=docProps/app.xml><?xml version="1.0" encoding="utf-8"?>
<Properties xmlns="http://schemas.openxmlformats.org/officeDocument/2006/extended-properties" xmlns:vt="http://schemas.openxmlformats.org/officeDocument/2006/docPropsVTypes">
  <Template/>
  <TotalTime>1478</TotalTime>
  <Words>3141</Words>
  <Application>Microsoft Office PowerPoint</Application>
  <PresentationFormat>On-screen Show (4:3)</PresentationFormat>
  <Paragraphs>316</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Century Gothic</vt:lpstr>
      <vt:lpstr>Wingdings 3</vt:lpstr>
      <vt:lpstr>Wisp</vt:lpstr>
      <vt:lpstr>PowerPoint Presentation</vt:lpstr>
      <vt:lpstr>  </vt:lpstr>
      <vt:lpstr>آئین نامه و دستورالعمل مرخصی ها</vt:lpstr>
      <vt:lpstr>PowerPoint Presentation</vt:lpstr>
      <vt:lpstr>آئین نامه و دستورالعمل مرخصی ها</vt:lpstr>
      <vt:lpstr>آئین نامه و دستورالعمل مرخصی ها</vt:lpstr>
      <vt:lpstr>آئین نامه و دستورالعمل مرخصی ها</vt:lpstr>
      <vt:lpstr>آئین نامه و دستورالعمل مرخصی ها </vt:lpstr>
      <vt:lpstr>آئین نامه و دستورالعمل مرخصی ها</vt:lpstr>
      <vt:lpstr>آئین نامه و دستورالعمل مرخصی ها</vt:lpstr>
      <vt:lpstr>آئین نامه و دستورالعمل مرخصی ها</vt:lpstr>
      <vt:lpstr>آئین نامه و دستورالعمل مرخصی ها</vt:lpstr>
      <vt:lpstr>PowerPoint Presentation</vt:lpstr>
      <vt:lpstr>آئین نامه و دستورالعمل مرخصی ها</vt:lpstr>
      <vt:lpstr>آئین نامه و دستورالعمل مرخصی ها</vt:lpstr>
      <vt:lpstr>آئین نامه و دستورالعمل مرخصی ها</vt:lpstr>
      <vt:lpstr>آئین نامه و دستورالعمل مرخصی ها</vt:lpstr>
      <vt:lpstr>آئین نامه و دستورالعمل مرخصی ها</vt:lpstr>
      <vt:lpstr>آئین نامه و دستورالعمل مرخصی ها</vt:lpstr>
      <vt:lpstr>آئین نامه و دستورالعمل مرخصی ها</vt:lpstr>
      <vt:lpstr>آئین نامه و دستورالعمل مرخصی ها</vt:lpstr>
      <vt:lpstr>آئین نامه و دستورالعمل مرخصی ها</vt:lpstr>
      <vt:lpstr>PowerPoint Presentation</vt:lpstr>
      <vt:lpstr>آئین نامه و دستورالعمل مرخصی ها</vt:lpstr>
      <vt:lpstr>PowerPoint Presentation</vt:lpstr>
      <vt:lpstr>آئین نامه و دستورالعمل مرخصی ها</vt:lpstr>
      <vt:lpstr>PowerPoint Presentation</vt:lpstr>
      <vt:lpstr>آئین نامه و دستورالعمل مرخصی ها</vt:lpstr>
      <vt:lpstr>آئین نامه و دستورالعمل مرخصی ها</vt:lpstr>
      <vt:lpstr>PowerPoint Presentation</vt:lpstr>
      <vt:lpstr>آئین نامه و دستورالعمل مرخصی ها</vt:lpstr>
      <vt:lpstr>PowerPoint Presentation</vt:lpstr>
      <vt:lpstr>آئین نامه و دستورالعمل مرخصی ها</vt:lpstr>
      <vt:lpstr>PowerPoint Presentation</vt:lpstr>
      <vt:lpstr>آئین نامه و دستورالعمل مرخصی ها</vt:lpstr>
      <vt:lpstr>آئین نامه و دستورالعمل مرخصی ها</vt:lpstr>
      <vt:lpstr>آئین نامه و دستورالعمل مرخصی ها</vt:lpstr>
      <vt:lpstr>آئین نامه و دستورالعمل مرخصی ها</vt:lpstr>
      <vt:lpstr>آئین نامه و دستورالعمل مرخصی ها</vt:lpstr>
      <vt:lpstr>سپاس از حسن توجه شما</vt:lpstr>
    </vt:vector>
  </TitlesOfParts>
  <Company>NPSoft.ir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مقدماتی قوانین و مقررات استخدامی ( حقوق و مزایا )   تعاریف اقلام حقوقی مندرج در احکام پرسنلی</dc:title>
  <dc:creator>NPSoft</dc:creator>
  <cp:lastModifiedBy>RAYAN TECH</cp:lastModifiedBy>
  <cp:revision>249</cp:revision>
  <cp:lastPrinted>2022-07-19T07:44:35Z</cp:lastPrinted>
  <dcterms:created xsi:type="dcterms:W3CDTF">2016-09-15T13:47:18Z</dcterms:created>
  <dcterms:modified xsi:type="dcterms:W3CDTF">2022-07-24T11:42:43Z</dcterms:modified>
</cp:coreProperties>
</file>